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72" r:id="rId6"/>
    <p:sldId id="260" r:id="rId7"/>
    <p:sldId id="261" r:id="rId8"/>
    <p:sldId id="263" r:id="rId9"/>
    <p:sldId id="264" r:id="rId10"/>
    <p:sldId id="265" r:id="rId11"/>
    <p:sldId id="266" r:id="rId12"/>
    <p:sldId id="267" r:id="rId13"/>
    <p:sldId id="269" r:id="rId14"/>
    <p:sldId id="270"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93" r:id="rId29"/>
    <p:sldId id="289" r:id="rId30"/>
    <p:sldId id="290" r:id="rId31"/>
    <p:sldId id="292" r:id="rId32"/>
    <p:sldId id="294" r:id="rId33"/>
    <p:sldId id="295" r:id="rId34"/>
    <p:sldId id="296" r:id="rId35"/>
    <p:sldId id="297" r:id="rId36"/>
    <p:sldId id="29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sha" initials="d" lastIdx="1" clrIdx="0">
    <p:extLst>
      <p:ext uri="{19B8F6BF-5375-455C-9EA6-DF929625EA0E}">
        <p15:presenceInfo xmlns:p15="http://schemas.microsoft.com/office/powerpoint/2012/main" userId="4139384e2e2957b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257" autoAdjust="0"/>
    <p:restoredTop sz="94660"/>
  </p:normalViewPr>
  <p:slideViewPr>
    <p:cSldViewPr snapToGrid="0">
      <p:cViewPr varScale="1">
        <p:scale>
          <a:sx n="82" d="100"/>
          <a:sy n="82" d="100"/>
        </p:scale>
        <p:origin x="35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051D-146F-10AD-0117-7AA9115547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CA4712A-1921-14DE-D3ED-25EA803A70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3E40FE6-765D-9866-0B97-2FCAE5227DDA}"/>
              </a:ext>
            </a:extLst>
          </p:cNvPr>
          <p:cNvSpPr>
            <a:spLocks noGrp="1"/>
          </p:cNvSpPr>
          <p:nvPr>
            <p:ph type="dt" sz="half" idx="10"/>
          </p:nvPr>
        </p:nvSpPr>
        <p:spPr/>
        <p:txBody>
          <a:bodyPr/>
          <a:lstStyle/>
          <a:p>
            <a:fld id="{2EF44EE3-8F46-47FD-9218-F28DF285870A}" type="datetimeFigureOut">
              <a:rPr lang="en-IN" smtClean="0"/>
              <a:t>13-12-2022</a:t>
            </a:fld>
            <a:endParaRPr lang="en-IN"/>
          </a:p>
        </p:txBody>
      </p:sp>
      <p:sp>
        <p:nvSpPr>
          <p:cNvPr id="5" name="Footer Placeholder 4">
            <a:extLst>
              <a:ext uri="{FF2B5EF4-FFF2-40B4-BE49-F238E27FC236}">
                <a16:creationId xmlns:a16="http://schemas.microsoft.com/office/drawing/2014/main" id="{B78C6B0C-C11D-DD8C-C7EB-0E2FB91BF2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3CE7D9-B9ED-F8EE-F244-189F33A8FA8E}"/>
              </a:ext>
            </a:extLst>
          </p:cNvPr>
          <p:cNvSpPr>
            <a:spLocks noGrp="1"/>
          </p:cNvSpPr>
          <p:nvPr>
            <p:ph type="sldNum" sz="quarter" idx="12"/>
          </p:nvPr>
        </p:nvSpPr>
        <p:spPr/>
        <p:txBody>
          <a:bodyPr/>
          <a:lstStyle/>
          <a:p>
            <a:fld id="{64579F1F-B872-4C23-A488-88600C1885C0}" type="slidenum">
              <a:rPr lang="en-IN" smtClean="0"/>
              <a:t>‹#›</a:t>
            </a:fld>
            <a:endParaRPr lang="en-IN"/>
          </a:p>
        </p:txBody>
      </p:sp>
    </p:spTree>
    <p:extLst>
      <p:ext uri="{BB962C8B-B14F-4D97-AF65-F5344CB8AC3E}">
        <p14:creationId xmlns:p14="http://schemas.microsoft.com/office/powerpoint/2010/main" val="2997480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81CF-3661-6C05-12DE-38C5343955E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74E71EC-8AC9-E1E8-6BA5-070706C9A8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4ADC2E-63B7-105D-A2B5-94EE2853FD4E}"/>
              </a:ext>
            </a:extLst>
          </p:cNvPr>
          <p:cNvSpPr>
            <a:spLocks noGrp="1"/>
          </p:cNvSpPr>
          <p:nvPr>
            <p:ph type="dt" sz="half" idx="10"/>
          </p:nvPr>
        </p:nvSpPr>
        <p:spPr/>
        <p:txBody>
          <a:bodyPr/>
          <a:lstStyle/>
          <a:p>
            <a:fld id="{2EF44EE3-8F46-47FD-9218-F28DF285870A}" type="datetimeFigureOut">
              <a:rPr lang="en-IN" smtClean="0"/>
              <a:t>13-12-2022</a:t>
            </a:fld>
            <a:endParaRPr lang="en-IN"/>
          </a:p>
        </p:txBody>
      </p:sp>
      <p:sp>
        <p:nvSpPr>
          <p:cNvPr id="5" name="Footer Placeholder 4">
            <a:extLst>
              <a:ext uri="{FF2B5EF4-FFF2-40B4-BE49-F238E27FC236}">
                <a16:creationId xmlns:a16="http://schemas.microsoft.com/office/drawing/2014/main" id="{81FCCF45-B9EF-0091-B23D-A439ADDE7C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71FB46-0843-2846-E135-EF4DC2EB972B}"/>
              </a:ext>
            </a:extLst>
          </p:cNvPr>
          <p:cNvSpPr>
            <a:spLocks noGrp="1"/>
          </p:cNvSpPr>
          <p:nvPr>
            <p:ph type="sldNum" sz="quarter" idx="12"/>
          </p:nvPr>
        </p:nvSpPr>
        <p:spPr/>
        <p:txBody>
          <a:bodyPr/>
          <a:lstStyle/>
          <a:p>
            <a:fld id="{64579F1F-B872-4C23-A488-88600C1885C0}" type="slidenum">
              <a:rPr lang="en-IN" smtClean="0"/>
              <a:t>‹#›</a:t>
            </a:fld>
            <a:endParaRPr lang="en-IN"/>
          </a:p>
        </p:txBody>
      </p:sp>
    </p:spTree>
    <p:extLst>
      <p:ext uri="{BB962C8B-B14F-4D97-AF65-F5344CB8AC3E}">
        <p14:creationId xmlns:p14="http://schemas.microsoft.com/office/powerpoint/2010/main" val="505722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DC5B26-4BBE-6D26-0E79-00582C78CD7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9EEB65-2050-A44C-1BF0-A8025CB9C7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F973B7-A2A4-87A1-569E-12FDF15C8858}"/>
              </a:ext>
            </a:extLst>
          </p:cNvPr>
          <p:cNvSpPr>
            <a:spLocks noGrp="1"/>
          </p:cNvSpPr>
          <p:nvPr>
            <p:ph type="dt" sz="half" idx="10"/>
          </p:nvPr>
        </p:nvSpPr>
        <p:spPr/>
        <p:txBody>
          <a:bodyPr/>
          <a:lstStyle/>
          <a:p>
            <a:fld id="{2EF44EE3-8F46-47FD-9218-F28DF285870A}" type="datetimeFigureOut">
              <a:rPr lang="en-IN" smtClean="0"/>
              <a:t>13-12-2022</a:t>
            </a:fld>
            <a:endParaRPr lang="en-IN"/>
          </a:p>
        </p:txBody>
      </p:sp>
      <p:sp>
        <p:nvSpPr>
          <p:cNvPr id="5" name="Footer Placeholder 4">
            <a:extLst>
              <a:ext uri="{FF2B5EF4-FFF2-40B4-BE49-F238E27FC236}">
                <a16:creationId xmlns:a16="http://schemas.microsoft.com/office/drawing/2014/main" id="{3A1A1B13-BA6E-0E1E-C62B-95CB825CB7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03601B-E555-1535-5411-591059AF4619}"/>
              </a:ext>
            </a:extLst>
          </p:cNvPr>
          <p:cNvSpPr>
            <a:spLocks noGrp="1"/>
          </p:cNvSpPr>
          <p:nvPr>
            <p:ph type="sldNum" sz="quarter" idx="12"/>
          </p:nvPr>
        </p:nvSpPr>
        <p:spPr/>
        <p:txBody>
          <a:bodyPr/>
          <a:lstStyle/>
          <a:p>
            <a:fld id="{64579F1F-B872-4C23-A488-88600C1885C0}" type="slidenum">
              <a:rPr lang="en-IN" smtClean="0"/>
              <a:t>‹#›</a:t>
            </a:fld>
            <a:endParaRPr lang="en-IN"/>
          </a:p>
        </p:txBody>
      </p:sp>
    </p:spTree>
    <p:extLst>
      <p:ext uri="{BB962C8B-B14F-4D97-AF65-F5344CB8AC3E}">
        <p14:creationId xmlns:p14="http://schemas.microsoft.com/office/powerpoint/2010/main" val="3302267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6C6FE-03AF-2988-258D-B30E1C3C6D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053F12-C8E9-DD9B-4851-69256F26F8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8A5682-EB3B-2E3E-7401-4612BDCF9EDA}"/>
              </a:ext>
            </a:extLst>
          </p:cNvPr>
          <p:cNvSpPr>
            <a:spLocks noGrp="1"/>
          </p:cNvSpPr>
          <p:nvPr>
            <p:ph type="dt" sz="half" idx="10"/>
          </p:nvPr>
        </p:nvSpPr>
        <p:spPr/>
        <p:txBody>
          <a:bodyPr/>
          <a:lstStyle/>
          <a:p>
            <a:fld id="{2EF44EE3-8F46-47FD-9218-F28DF285870A}" type="datetimeFigureOut">
              <a:rPr lang="en-IN" smtClean="0"/>
              <a:t>13-12-2022</a:t>
            </a:fld>
            <a:endParaRPr lang="en-IN"/>
          </a:p>
        </p:txBody>
      </p:sp>
      <p:sp>
        <p:nvSpPr>
          <p:cNvPr id="5" name="Footer Placeholder 4">
            <a:extLst>
              <a:ext uri="{FF2B5EF4-FFF2-40B4-BE49-F238E27FC236}">
                <a16:creationId xmlns:a16="http://schemas.microsoft.com/office/drawing/2014/main" id="{B5E30BED-5AC8-3139-5C04-48812BA8AB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CBFB94-BF4A-5D1F-0230-0AB58862D29C}"/>
              </a:ext>
            </a:extLst>
          </p:cNvPr>
          <p:cNvSpPr>
            <a:spLocks noGrp="1"/>
          </p:cNvSpPr>
          <p:nvPr>
            <p:ph type="sldNum" sz="quarter" idx="12"/>
          </p:nvPr>
        </p:nvSpPr>
        <p:spPr/>
        <p:txBody>
          <a:bodyPr/>
          <a:lstStyle/>
          <a:p>
            <a:fld id="{64579F1F-B872-4C23-A488-88600C1885C0}" type="slidenum">
              <a:rPr lang="en-IN" smtClean="0"/>
              <a:t>‹#›</a:t>
            </a:fld>
            <a:endParaRPr lang="en-IN"/>
          </a:p>
        </p:txBody>
      </p:sp>
    </p:spTree>
    <p:extLst>
      <p:ext uri="{BB962C8B-B14F-4D97-AF65-F5344CB8AC3E}">
        <p14:creationId xmlns:p14="http://schemas.microsoft.com/office/powerpoint/2010/main" val="1234759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631BD-4F54-E2B2-D56C-4FCC48FCF9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220DC3A-9313-5DBF-84D2-59DF0090BE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BCA019-8ACE-AB7D-E0EF-FCA751F43A5D}"/>
              </a:ext>
            </a:extLst>
          </p:cNvPr>
          <p:cNvSpPr>
            <a:spLocks noGrp="1"/>
          </p:cNvSpPr>
          <p:nvPr>
            <p:ph type="dt" sz="half" idx="10"/>
          </p:nvPr>
        </p:nvSpPr>
        <p:spPr/>
        <p:txBody>
          <a:bodyPr/>
          <a:lstStyle/>
          <a:p>
            <a:fld id="{2EF44EE3-8F46-47FD-9218-F28DF285870A}" type="datetimeFigureOut">
              <a:rPr lang="en-IN" smtClean="0"/>
              <a:t>13-12-2022</a:t>
            </a:fld>
            <a:endParaRPr lang="en-IN"/>
          </a:p>
        </p:txBody>
      </p:sp>
      <p:sp>
        <p:nvSpPr>
          <p:cNvPr id="5" name="Footer Placeholder 4">
            <a:extLst>
              <a:ext uri="{FF2B5EF4-FFF2-40B4-BE49-F238E27FC236}">
                <a16:creationId xmlns:a16="http://schemas.microsoft.com/office/drawing/2014/main" id="{5D7C085B-0B41-2C8D-4A30-A8D116DAB2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62411E-AF06-A35B-ACE8-04102B29477C}"/>
              </a:ext>
            </a:extLst>
          </p:cNvPr>
          <p:cNvSpPr>
            <a:spLocks noGrp="1"/>
          </p:cNvSpPr>
          <p:nvPr>
            <p:ph type="sldNum" sz="quarter" idx="12"/>
          </p:nvPr>
        </p:nvSpPr>
        <p:spPr/>
        <p:txBody>
          <a:bodyPr/>
          <a:lstStyle/>
          <a:p>
            <a:fld id="{64579F1F-B872-4C23-A488-88600C1885C0}" type="slidenum">
              <a:rPr lang="en-IN" smtClean="0"/>
              <a:t>‹#›</a:t>
            </a:fld>
            <a:endParaRPr lang="en-IN"/>
          </a:p>
        </p:txBody>
      </p:sp>
    </p:spTree>
    <p:extLst>
      <p:ext uri="{BB962C8B-B14F-4D97-AF65-F5344CB8AC3E}">
        <p14:creationId xmlns:p14="http://schemas.microsoft.com/office/powerpoint/2010/main" val="1190734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168E-F288-4EA8-19D1-C1905ACAF9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6A42ADB-15CB-F0AB-C83C-EFEB435ACF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9A5E81F-7444-30AD-9496-0B7B30147C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6245724-2B2E-25B8-7892-E044B0C257E5}"/>
              </a:ext>
            </a:extLst>
          </p:cNvPr>
          <p:cNvSpPr>
            <a:spLocks noGrp="1"/>
          </p:cNvSpPr>
          <p:nvPr>
            <p:ph type="dt" sz="half" idx="10"/>
          </p:nvPr>
        </p:nvSpPr>
        <p:spPr/>
        <p:txBody>
          <a:bodyPr/>
          <a:lstStyle/>
          <a:p>
            <a:fld id="{2EF44EE3-8F46-47FD-9218-F28DF285870A}" type="datetimeFigureOut">
              <a:rPr lang="en-IN" smtClean="0"/>
              <a:t>13-12-2022</a:t>
            </a:fld>
            <a:endParaRPr lang="en-IN"/>
          </a:p>
        </p:txBody>
      </p:sp>
      <p:sp>
        <p:nvSpPr>
          <p:cNvPr id="6" name="Footer Placeholder 5">
            <a:extLst>
              <a:ext uri="{FF2B5EF4-FFF2-40B4-BE49-F238E27FC236}">
                <a16:creationId xmlns:a16="http://schemas.microsoft.com/office/drawing/2014/main" id="{30BDB207-8C1D-80D2-D27D-F614060C1F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2CC3D6-115D-B6CB-4896-522D16843250}"/>
              </a:ext>
            </a:extLst>
          </p:cNvPr>
          <p:cNvSpPr>
            <a:spLocks noGrp="1"/>
          </p:cNvSpPr>
          <p:nvPr>
            <p:ph type="sldNum" sz="quarter" idx="12"/>
          </p:nvPr>
        </p:nvSpPr>
        <p:spPr/>
        <p:txBody>
          <a:bodyPr/>
          <a:lstStyle/>
          <a:p>
            <a:fld id="{64579F1F-B872-4C23-A488-88600C1885C0}" type="slidenum">
              <a:rPr lang="en-IN" smtClean="0"/>
              <a:t>‹#›</a:t>
            </a:fld>
            <a:endParaRPr lang="en-IN"/>
          </a:p>
        </p:txBody>
      </p:sp>
    </p:spTree>
    <p:extLst>
      <p:ext uri="{BB962C8B-B14F-4D97-AF65-F5344CB8AC3E}">
        <p14:creationId xmlns:p14="http://schemas.microsoft.com/office/powerpoint/2010/main" val="2441896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C201D-AEE6-96A9-CC12-D1DC232CC4E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FED7515-393C-DF02-E12A-9CC45D7FB4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C7187B-2457-BDBF-3F8B-BB7BCFF26C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13DF590-A420-39F5-188F-A2A88287B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36062D-4F56-B420-9D79-DA8969BE32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C5E5A8E-2399-3F67-C3DC-94551F48B855}"/>
              </a:ext>
            </a:extLst>
          </p:cNvPr>
          <p:cNvSpPr>
            <a:spLocks noGrp="1"/>
          </p:cNvSpPr>
          <p:nvPr>
            <p:ph type="dt" sz="half" idx="10"/>
          </p:nvPr>
        </p:nvSpPr>
        <p:spPr/>
        <p:txBody>
          <a:bodyPr/>
          <a:lstStyle/>
          <a:p>
            <a:fld id="{2EF44EE3-8F46-47FD-9218-F28DF285870A}" type="datetimeFigureOut">
              <a:rPr lang="en-IN" smtClean="0"/>
              <a:t>13-12-2022</a:t>
            </a:fld>
            <a:endParaRPr lang="en-IN"/>
          </a:p>
        </p:txBody>
      </p:sp>
      <p:sp>
        <p:nvSpPr>
          <p:cNvPr id="8" name="Footer Placeholder 7">
            <a:extLst>
              <a:ext uri="{FF2B5EF4-FFF2-40B4-BE49-F238E27FC236}">
                <a16:creationId xmlns:a16="http://schemas.microsoft.com/office/drawing/2014/main" id="{7C5064B8-08EE-D2EC-E9AE-BCCE6FBE570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2ACCAB6-2ABD-8A90-DCC0-483D66B8A9C0}"/>
              </a:ext>
            </a:extLst>
          </p:cNvPr>
          <p:cNvSpPr>
            <a:spLocks noGrp="1"/>
          </p:cNvSpPr>
          <p:nvPr>
            <p:ph type="sldNum" sz="quarter" idx="12"/>
          </p:nvPr>
        </p:nvSpPr>
        <p:spPr/>
        <p:txBody>
          <a:bodyPr/>
          <a:lstStyle/>
          <a:p>
            <a:fld id="{64579F1F-B872-4C23-A488-88600C1885C0}" type="slidenum">
              <a:rPr lang="en-IN" smtClean="0"/>
              <a:t>‹#›</a:t>
            </a:fld>
            <a:endParaRPr lang="en-IN"/>
          </a:p>
        </p:txBody>
      </p:sp>
    </p:spTree>
    <p:extLst>
      <p:ext uri="{BB962C8B-B14F-4D97-AF65-F5344CB8AC3E}">
        <p14:creationId xmlns:p14="http://schemas.microsoft.com/office/powerpoint/2010/main" val="869058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0D174-7F9B-357A-9EFC-0BC44B929F6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E8EEF8A-0812-2C0B-F8A7-B737D8A4432D}"/>
              </a:ext>
            </a:extLst>
          </p:cNvPr>
          <p:cNvSpPr>
            <a:spLocks noGrp="1"/>
          </p:cNvSpPr>
          <p:nvPr>
            <p:ph type="dt" sz="half" idx="10"/>
          </p:nvPr>
        </p:nvSpPr>
        <p:spPr/>
        <p:txBody>
          <a:bodyPr/>
          <a:lstStyle/>
          <a:p>
            <a:fld id="{2EF44EE3-8F46-47FD-9218-F28DF285870A}" type="datetimeFigureOut">
              <a:rPr lang="en-IN" smtClean="0"/>
              <a:t>13-12-2022</a:t>
            </a:fld>
            <a:endParaRPr lang="en-IN"/>
          </a:p>
        </p:txBody>
      </p:sp>
      <p:sp>
        <p:nvSpPr>
          <p:cNvPr id="4" name="Footer Placeholder 3">
            <a:extLst>
              <a:ext uri="{FF2B5EF4-FFF2-40B4-BE49-F238E27FC236}">
                <a16:creationId xmlns:a16="http://schemas.microsoft.com/office/drawing/2014/main" id="{19F49EE2-5022-0C4E-D658-90D428ECB64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152009A-7657-D7E9-753D-9CD249878A55}"/>
              </a:ext>
            </a:extLst>
          </p:cNvPr>
          <p:cNvSpPr>
            <a:spLocks noGrp="1"/>
          </p:cNvSpPr>
          <p:nvPr>
            <p:ph type="sldNum" sz="quarter" idx="12"/>
          </p:nvPr>
        </p:nvSpPr>
        <p:spPr/>
        <p:txBody>
          <a:bodyPr/>
          <a:lstStyle/>
          <a:p>
            <a:fld id="{64579F1F-B872-4C23-A488-88600C1885C0}" type="slidenum">
              <a:rPr lang="en-IN" smtClean="0"/>
              <a:t>‹#›</a:t>
            </a:fld>
            <a:endParaRPr lang="en-IN"/>
          </a:p>
        </p:txBody>
      </p:sp>
    </p:spTree>
    <p:extLst>
      <p:ext uri="{BB962C8B-B14F-4D97-AF65-F5344CB8AC3E}">
        <p14:creationId xmlns:p14="http://schemas.microsoft.com/office/powerpoint/2010/main" val="2769137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F25876-13A6-0AA3-0337-8930FA8F57BA}"/>
              </a:ext>
            </a:extLst>
          </p:cNvPr>
          <p:cNvSpPr>
            <a:spLocks noGrp="1"/>
          </p:cNvSpPr>
          <p:nvPr>
            <p:ph type="dt" sz="half" idx="10"/>
          </p:nvPr>
        </p:nvSpPr>
        <p:spPr/>
        <p:txBody>
          <a:bodyPr/>
          <a:lstStyle/>
          <a:p>
            <a:fld id="{2EF44EE3-8F46-47FD-9218-F28DF285870A}" type="datetimeFigureOut">
              <a:rPr lang="en-IN" smtClean="0"/>
              <a:t>13-12-2022</a:t>
            </a:fld>
            <a:endParaRPr lang="en-IN"/>
          </a:p>
        </p:txBody>
      </p:sp>
      <p:sp>
        <p:nvSpPr>
          <p:cNvPr id="3" name="Footer Placeholder 2">
            <a:extLst>
              <a:ext uri="{FF2B5EF4-FFF2-40B4-BE49-F238E27FC236}">
                <a16:creationId xmlns:a16="http://schemas.microsoft.com/office/drawing/2014/main" id="{02A51F96-291C-92BA-4285-6FA73A603C1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4639430-3E3D-69AB-D890-14A1C4AFEE07}"/>
              </a:ext>
            </a:extLst>
          </p:cNvPr>
          <p:cNvSpPr>
            <a:spLocks noGrp="1"/>
          </p:cNvSpPr>
          <p:nvPr>
            <p:ph type="sldNum" sz="quarter" idx="12"/>
          </p:nvPr>
        </p:nvSpPr>
        <p:spPr/>
        <p:txBody>
          <a:bodyPr/>
          <a:lstStyle/>
          <a:p>
            <a:fld id="{64579F1F-B872-4C23-A488-88600C1885C0}" type="slidenum">
              <a:rPr lang="en-IN" smtClean="0"/>
              <a:t>‹#›</a:t>
            </a:fld>
            <a:endParaRPr lang="en-IN"/>
          </a:p>
        </p:txBody>
      </p:sp>
    </p:spTree>
    <p:extLst>
      <p:ext uri="{BB962C8B-B14F-4D97-AF65-F5344CB8AC3E}">
        <p14:creationId xmlns:p14="http://schemas.microsoft.com/office/powerpoint/2010/main" val="1584958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BBDDE-5191-8121-72BF-E7FE83BA09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25F4DCC-3D2B-43EF-25F3-E224F7DB51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8C4DBD4-ADFF-2020-BE2B-90834C84F1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7ADE6D-9BD8-A485-2A34-0C7DE4308A48}"/>
              </a:ext>
            </a:extLst>
          </p:cNvPr>
          <p:cNvSpPr>
            <a:spLocks noGrp="1"/>
          </p:cNvSpPr>
          <p:nvPr>
            <p:ph type="dt" sz="half" idx="10"/>
          </p:nvPr>
        </p:nvSpPr>
        <p:spPr/>
        <p:txBody>
          <a:bodyPr/>
          <a:lstStyle/>
          <a:p>
            <a:fld id="{2EF44EE3-8F46-47FD-9218-F28DF285870A}" type="datetimeFigureOut">
              <a:rPr lang="en-IN" smtClean="0"/>
              <a:t>13-12-2022</a:t>
            </a:fld>
            <a:endParaRPr lang="en-IN"/>
          </a:p>
        </p:txBody>
      </p:sp>
      <p:sp>
        <p:nvSpPr>
          <p:cNvPr id="6" name="Footer Placeholder 5">
            <a:extLst>
              <a:ext uri="{FF2B5EF4-FFF2-40B4-BE49-F238E27FC236}">
                <a16:creationId xmlns:a16="http://schemas.microsoft.com/office/drawing/2014/main" id="{15FFEBC3-5454-F08D-19A3-77379082B7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41CFB5-967A-1875-6CF8-94131094E784}"/>
              </a:ext>
            </a:extLst>
          </p:cNvPr>
          <p:cNvSpPr>
            <a:spLocks noGrp="1"/>
          </p:cNvSpPr>
          <p:nvPr>
            <p:ph type="sldNum" sz="quarter" idx="12"/>
          </p:nvPr>
        </p:nvSpPr>
        <p:spPr/>
        <p:txBody>
          <a:bodyPr/>
          <a:lstStyle/>
          <a:p>
            <a:fld id="{64579F1F-B872-4C23-A488-88600C1885C0}" type="slidenum">
              <a:rPr lang="en-IN" smtClean="0"/>
              <a:t>‹#›</a:t>
            </a:fld>
            <a:endParaRPr lang="en-IN"/>
          </a:p>
        </p:txBody>
      </p:sp>
    </p:spTree>
    <p:extLst>
      <p:ext uri="{BB962C8B-B14F-4D97-AF65-F5344CB8AC3E}">
        <p14:creationId xmlns:p14="http://schemas.microsoft.com/office/powerpoint/2010/main" val="439156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5A30-2AFE-B717-955A-3EF03A4FEA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FBA3E19-7F03-815B-F3AC-5BB5419404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29E0895-E4AA-3334-0FCA-9652C34270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E80946-7160-43FF-DDDF-40F7E3FB9349}"/>
              </a:ext>
            </a:extLst>
          </p:cNvPr>
          <p:cNvSpPr>
            <a:spLocks noGrp="1"/>
          </p:cNvSpPr>
          <p:nvPr>
            <p:ph type="dt" sz="half" idx="10"/>
          </p:nvPr>
        </p:nvSpPr>
        <p:spPr/>
        <p:txBody>
          <a:bodyPr/>
          <a:lstStyle/>
          <a:p>
            <a:fld id="{2EF44EE3-8F46-47FD-9218-F28DF285870A}" type="datetimeFigureOut">
              <a:rPr lang="en-IN" smtClean="0"/>
              <a:t>13-12-2022</a:t>
            </a:fld>
            <a:endParaRPr lang="en-IN"/>
          </a:p>
        </p:txBody>
      </p:sp>
      <p:sp>
        <p:nvSpPr>
          <p:cNvPr id="6" name="Footer Placeholder 5">
            <a:extLst>
              <a:ext uri="{FF2B5EF4-FFF2-40B4-BE49-F238E27FC236}">
                <a16:creationId xmlns:a16="http://schemas.microsoft.com/office/drawing/2014/main" id="{B9B31888-A93F-1CD3-5559-7AB04A00E6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CB74694-74EB-4A87-5981-FF65B87574EA}"/>
              </a:ext>
            </a:extLst>
          </p:cNvPr>
          <p:cNvSpPr>
            <a:spLocks noGrp="1"/>
          </p:cNvSpPr>
          <p:nvPr>
            <p:ph type="sldNum" sz="quarter" idx="12"/>
          </p:nvPr>
        </p:nvSpPr>
        <p:spPr/>
        <p:txBody>
          <a:bodyPr/>
          <a:lstStyle/>
          <a:p>
            <a:fld id="{64579F1F-B872-4C23-A488-88600C1885C0}" type="slidenum">
              <a:rPr lang="en-IN" smtClean="0"/>
              <a:t>‹#›</a:t>
            </a:fld>
            <a:endParaRPr lang="en-IN"/>
          </a:p>
        </p:txBody>
      </p:sp>
    </p:spTree>
    <p:extLst>
      <p:ext uri="{BB962C8B-B14F-4D97-AF65-F5344CB8AC3E}">
        <p14:creationId xmlns:p14="http://schemas.microsoft.com/office/powerpoint/2010/main" val="1555002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pixabay.com/fr/illustrations/arri%C3%A8re-plan-transparent-2420782/"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837473B0-CC2E-450A-ABE3-18F120FF3D39}">
                <a1611:picAttrSrcUrl xmlns:a1611="http://schemas.microsoft.com/office/drawing/2016/11/main" r:id="rId14"/>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31B505-5F01-E918-595D-14C913D39E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EB3EDE-4E4B-719A-5685-AE20266247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189F71-E029-0D73-29EE-7859BEEBCC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44EE3-8F46-47FD-9218-F28DF285870A}" type="datetimeFigureOut">
              <a:rPr lang="en-IN" smtClean="0"/>
              <a:t>13-12-2022</a:t>
            </a:fld>
            <a:endParaRPr lang="en-IN"/>
          </a:p>
        </p:txBody>
      </p:sp>
      <p:sp>
        <p:nvSpPr>
          <p:cNvPr id="5" name="Footer Placeholder 4">
            <a:extLst>
              <a:ext uri="{FF2B5EF4-FFF2-40B4-BE49-F238E27FC236}">
                <a16:creationId xmlns:a16="http://schemas.microsoft.com/office/drawing/2014/main" id="{EB121909-83B8-C263-823A-749FC1068B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DF8E35A-1F24-E825-0F2E-968CAC7997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579F1F-B872-4C23-A488-88600C1885C0}" type="slidenum">
              <a:rPr lang="en-IN" smtClean="0"/>
              <a:t>‹#›</a:t>
            </a:fld>
            <a:endParaRPr lang="en-IN"/>
          </a:p>
        </p:txBody>
      </p:sp>
    </p:spTree>
    <p:extLst>
      <p:ext uri="{BB962C8B-B14F-4D97-AF65-F5344CB8AC3E}">
        <p14:creationId xmlns:p14="http://schemas.microsoft.com/office/powerpoint/2010/main" val="82638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slide" Target="slide32.xml"/><Relationship Id="rId2" Type="http://schemas.openxmlformats.org/officeDocument/2006/relationships/slide" Target="slide3.xml"/><Relationship Id="rId1" Type="http://schemas.openxmlformats.org/officeDocument/2006/relationships/slideLayout" Target="../slideLayouts/slideLayout1.xml"/><Relationship Id="rId6" Type="http://schemas.openxmlformats.org/officeDocument/2006/relationships/slide" Target="slide26.xml"/><Relationship Id="rId5" Type="http://schemas.openxmlformats.org/officeDocument/2006/relationships/slide" Target="slide20.xml"/><Relationship Id="rId4" Type="http://schemas.openxmlformats.org/officeDocument/2006/relationships/slide" Target="slide14.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redhat.com/en/topics/cloud-native-apps"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CC0A6A-961E-8B72-23D4-DDBA04F1D401}"/>
              </a:ext>
            </a:extLst>
          </p:cNvPr>
          <p:cNvSpPr txBox="1"/>
          <p:nvPr/>
        </p:nvSpPr>
        <p:spPr>
          <a:xfrm>
            <a:off x="2040834" y="797773"/>
            <a:ext cx="8110331" cy="1323439"/>
          </a:xfrm>
          <a:prstGeom prst="rect">
            <a:avLst/>
          </a:prstGeom>
          <a:noFill/>
        </p:spPr>
        <p:txBody>
          <a:bodyPr wrap="square" rtlCol="0">
            <a:spAutoFit/>
          </a:bodyPr>
          <a:lstStyle/>
          <a:p>
            <a:r>
              <a:rPr lang="en-IN" sz="8000" b="1" dirty="0">
                <a:latin typeface="Edwardian Script ITC" panose="030303020407070D0804" pitchFamily="66" charset="0"/>
              </a:rPr>
              <a:t>Well come</a:t>
            </a:r>
          </a:p>
        </p:txBody>
      </p:sp>
      <p:sp>
        <p:nvSpPr>
          <p:cNvPr id="5" name="TextBox 4">
            <a:extLst>
              <a:ext uri="{FF2B5EF4-FFF2-40B4-BE49-F238E27FC236}">
                <a16:creationId xmlns:a16="http://schemas.microsoft.com/office/drawing/2014/main" id="{E253373F-759E-CABE-70C9-FAB612F13F9C}"/>
              </a:ext>
            </a:extLst>
          </p:cNvPr>
          <p:cNvSpPr txBox="1"/>
          <p:nvPr/>
        </p:nvSpPr>
        <p:spPr>
          <a:xfrm>
            <a:off x="4717774" y="1763403"/>
            <a:ext cx="1046922" cy="1569660"/>
          </a:xfrm>
          <a:prstGeom prst="rect">
            <a:avLst/>
          </a:prstGeom>
          <a:noFill/>
        </p:spPr>
        <p:txBody>
          <a:bodyPr wrap="square" rtlCol="0">
            <a:spAutoFit/>
          </a:bodyPr>
          <a:lstStyle/>
          <a:p>
            <a:r>
              <a:rPr lang="en-IN" sz="9600" dirty="0">
                <a:latin typeface="Edwardian Script ITC" panose="030303020407070D0804" pitchFamily="66" charset="0"/>
              </a:rPr>
              <a:t>to</a:t>
            </a:r>
          </a:p>
        </p:txBody>
      </p:sp>
      <p:sp>
        <p:nvSpPr>
          <p:cNvPr id="6" name="TextBox 5">
            <a:extLst>
              <a:ext uri="{FF2B5EF4-FFF2-40B4-BE49-F238E27FC236}">
                <a16:creationId xmlns:a16="http://schemas.microsoft.com/office/drawing/2014/main" id="{99DFBA40-BD20-5707-D52A-6381AA36D5EF}"/>
              </a:ext>
            </a:extLst>
          </p:cNvPr>
          <p:cNvSpPr txBox="1"/>
          <p:nvPr/>
        </p:nvSpPr>
        <p:spPr>
          <a:xfrm>
            <a:off x="4161183" y="3333063"/>
            <a:ext cx="5327374" cy="1200329"/>
          </a:xfrm>
          <a:prstGeom prst="rect">
            <a:avLst/>
          </a:prstGeom>
          <a:noFill/>
        </p:spPr>
        <p:txBody>
          <a:bodyPr wrap="square" rtlCol="0">
            <a:spAutoFit/>
          </a:bodyPr>
          <a:lstStyle/>
          <a:p>
            <a:r>
              <a:rPr lang="en-IN" sz="7200" b="1" dirty="0">
                <a:latin typeface="Edwardian Script ITC" panose="030303020407070D0804" pitchFamily="66" charset="0"/>
              </a:rPr>
              <a:t>Our presentation</a:t>
            </a:r>
          </a:p>
        </p:txBody>
      </p:sp>
    </p:spTree>
    <p:extLst>
      <p:ext uri="{BB962C8B-B14F-4D97-AF65-F5344CB8AC3E}">
        <p14:creationId xmlns:p14="http://schemas.microsoft.com/office/powerpoint/2010/main" val="250526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AE7A928D-7773-FECC-880F-49309D75AF46}"/>
              </a:ext>
            </a:extLst>
          </p:cNvPr>
          <p:cNvPicPr>
            <a:picLocks noChangeAspect="1"/>
          </p:cNvPicPr>
          <p:nvPr/>
        </p:nvPicPr>
        <p:blipFill rotWithShape="1">
          <a:blip r:embed="rId2">
            <a:extLst>
              <a:ext uri="{28A0092B-C50C-407E-A947-70E740481C1C}">
                <a14:useLocalDpi xmlns:a14="http://schemas.microsoft.com/office/drawing/2010/main" val="0"/>
              </a:ext>
            </a:extLst>
          </a:blip>
          <a:srcRect b="7739"/>
          <a:stretch/>
        </p:blipFill>
        <p:spPr>
          <a:xfrm>
            <a:off x="291531" y="1353216"/>
            <a:ext cx="3738965" cy="2759705"/>
          </a:xfrm>
          <a:prstGeom prst="snip2DiagRect">
            <a:avLst>
              <a:gd name="adj1" fmla="val 10815"/>
              <a:gd name="adj2" fmla="val 0"/>
            </a:avLst>
          </a:prstGeom>
        </p:spPr>
      </p:pic>
      <p:sp>
        <p:nvSpPr>
          <p:cNvPr id="5" name="TextBox 4">
            <a:extLst>
              <a:ext uri="{FF2B5EF4-FFF2-40B4-BE49-F238E27FC236}">
                <a16:creationId xmlns:a16="http://schemas.microsoft.com/office/drawing/2014/main" id="{B99E4C56-EEE4-6864-C7DB-41D84FC67F0E}"/>
              </a:ext>
            </a:extLst>
          </p:cNvPr>
          <p:cNvSpPr txBox="1"/>
          <p:nvPr/>
        </p:nvSpPr>
        <p:spPr>
          <a:xfrm>
            <a:off x="745587" y="365760"/>
            <a:ext cx="4048455" cy="707886"/>
          </a:xfrm>
          <a:prstGeom prst="rect">
            <a:avLst/>
          </a:prstGeom>
          <a:noFill/>
        </p:spPr>
        <p:txBody>
          <a:bodyPr wrap="square" rtlCol="0">
            <a:spAutoFit/>
          </a:bodyPr>
          <a:lstStyle/>
          <a:p>
            <a:r>
              <a:rPr lang="en-IN" sz="4000" u="sng" dirty="0">
                <a:latin typeface="Algerian" panose="04020705040A02060702" pitchFamily="82" charset="0"/>
              </a:rPr>
              <a:t>DATA BASE</a:t>
            </a:r>
          </a:p>
        </p:txBody>
      </p:sp>
      <p:sp>
        <p:nvSpPr>
          <p:cNvPr id="6" name="TextBox 5">
            <a:extLst>
              <a:ext uri="{FF2B5EF4-FFF2-40B4-BE49-F238E27FC236}">
                <a16:creationId xmlns:a16="http://schemas.microsoft.com/office/drawing/2014/main" id="{E3CE523D-C2D9-7468-86FE-753BCFB02595}"/>
              </a:ext>
            </a:extLst>
          </p:cNvPr>
          <p:cNvSpPr txBox="1"/>
          <p:nvPr/>
        </p:nvSpPr>
        <p:spPr>
          <a:xfrm>
            <a:off x="5131666" y="1059578"/>
            <a:ext cx="6907237" cy="2831544"/>
          </a:xfrm>
          <a:prstGeom prst="rect">
            <a:avLst/>
          </a:prstGeom>
          <a:noFill/>
        </p:spPr>
        <p:txBody>
          <a:bodyPr wrap="square" rtlCol="0">
            <a:spAutoFit/>
          </a:bodyPr>
          <a:lstStyle/>
          <a:p>
            <a:r>
              <a:rPr lang="en-US" sz="3200" i="0" dirty="0">
                <a:effectLst/>
                <a:latin typeface="+mj-lt"/>
              </a:rPr>
              <a:t>A cloud database is a database that typically runs on a cloud computing platform, access to it is provided as a service such as Amazon EC2 a</a:t>
            </a:r>
            <a:r>
              <a:rPr lang="en-US" sz="3200" dirty="0">
                <a:latin typeface="+mj-lt"/>
              </a:rPr>
              <a:t>nd Rack space </a:t>
            </a:r>
          </a:p>
          <a:p>
            <a:endParaRPr lang="en-IN" dirty="0"/>
          </a:p>
        </p:txBody>
      </p:sp>
      <p:sp>
        <p:nvSpPr>
          <p:cNvPr id="7" name="TextBox 6">
            <a:extLst>
              <a:ext uri="{FF2B5EF4-FFF2-40B4-BE49-F238E27FC236}">
                <a16:creationId xmlns:a16="http://schemas.microsoft.com/office/drawing/2014/main" id="{0369B90A-DDA8-9597-C4DF-BD3DDB6AB2E1}"/>
              </a:ext>
            </a:extLst>
          </p:cNvPr>
          <p:cNvSpPr txBox="1"/>
          <p:nvPr/>
        </p:nvSpPr>
        <p:spPr>
          <a:xfrm>
            <a:off x="5131666" y="3891122"/>
            <a:ext cx="5686389" cy="2554545"/>
          </a:xfrm>
          <a:prstGeom prst="rect">
            <a:avLst/>
          </a:prstGeom>
          <a:noFill/>
        </p:spPr>
        <p:txBody>
          <a:bodyPr wrap="square" rtlCol="0">
            <a:spAutoFit/>
          </a:bodyPr>
          <a:lstStyle/>
          <a:p>
            <a:r>
              <a:rPr lang="en-US" sz="3200" dirty="0">
                <a:latin typeface="Calibri Light" panose="020F0302020204030204" pitchFamily="34" charset="0"/>
                <a:cs typeface="Calibri Light" panose="020F0302020204030204" pitchFamily="34" charset="0"/>
              </a:rPr>
              <a:t>The cloud databases was conceived for the purpose of online data management by using a variety of distributed servers</a:t>
            </a:r>
            <a:endParaRPr lang="en-IN" sz="32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7025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34F58C-007F-4AFB-BE7D-0491F3A064AD}"/>
              </a:ext>
            </a:extLst>
          </p:cNvPr>
          <p:cNvSpPr txBox="1"/>
          <p:nvPr/>
        </p:nvSpPr>
        <p:spPr>
          <a:xfrm>
            <a:off x="1179341" y="0"/>
            <a:ext cx="9833317" cy="646331"/>
          </a:xfrm>
          <a:prstGeom prst="rect">
            <a:avLst/>
          </a:prstGeom>
          <a:noFill/>
        </p:spPr>
        <p:txBody>
          <a:bodyPr wrap="square">
            <a:spAutoFit/>
          </a:bodyPr>
          <a:lstStyle/>
          <a:p>
            <a:r>
              <a:rPr lang="en-US" sz="3600" u="sng" cap="none" dirty="0">
                <a:latin typeface="Algerian" panose="04020705040A02060702" pitchFamily="82" charset="0"/>
              </a:rPr>
              <a:t>Methods to run a databases in a cloud :</a:t>
            </a:r>
            <a:endParaRPr lang="en-IN" sz="3600" dirty="0"/>
          </a:p>
        </p:txBody>
      </p:sp>
      <p:sp>
        <p:nvSpPr>
          <p:cNvPr id="5" name="TextBox 4">
            <a:extLst>
              <a:ext uri="{FF2B5EF4-FFF2-40B4-BE49-F238E27FC236}">
                <a16:creationId xmlns:a16="http://schemas.microsoft.com/office/drawing/2014/main" id="{42D84A92-25FA-6590-688B-17B278589A89}"/>
              </a:ext>
            </a:extLst>
          </p:cNvPr>
          <p:cNvSpPr txBox="1"/>
          <p:nvPr/>
        </p:nvSpPr>
        <p:spPr>
          <a:xfrm>
            <a:off x="527537" y="2026139"/>
            <a:ext cx="11136923" cy="584775"/>
          </a:xfrm>
          <a:prstGeom prst="rect">
            <a:avLst/>
          </a:prstGeom>
          <a:noFill/>
        </p:spPr>
        <p:txBody>
          <a:bodyPr wrap="square">
            <a:spAutoFit/>
          </a:bodyPr>
          <a:lstStyle/>
          <a:p>
            <a:pPr marL="342900" indent="-342900" algn="just">
              <a:buFont typeface="Wingdings" panose="05000000000000000000" pitchFamily="2" charset="2"/>
              <a:buChar char="q"/>
            </a:pPr>
            <a:r>
              <a:rPr lang="en-US" sz="3200" b="1" dirty="0"/>
              <a:t> There are two primary methods to run a databases in a cloud</a:t>
            </a:r>
            <a:r>
              <a:rPr lang="en-US" sz="2800" b="1" dirty="0"/>
              <a:t>:</a:t>
            </a:r>
          </a:p>
        </p:txBody>
      </p:sp>
      <p:sp>
        <p:nvSpPr>
          <p:cNvPr id="7" name="TextBox 6">
            <a:extLst>
              <a:ext uri="{FF2B5EF4-FFF2-40B4-BE49-F238E27FC236}">
                <a16:creationId xmlns:a16="http://schemas.microsoft.com/office/drawing/2014/main" id="{3BE266F0-82FC-810D-0B3C-FDA156AB07FB}"/>
              </a:ext>
            </a:extLst>
          </p:cNvPr>
          <p:cNvSpPr txBox="1"/>
          <p:nvPr/>
        </p:nvSpPr>
        <p:spPr>
          <a:xfrm>
            <a:off x="328556" y="5975996"/>
            <a:ext cx="6098344" cy="523220"/>
          </a:xfrm>
          <a:prstGeom prst="rect">
            <a:avLst/>
          </a:prstGeom>
          <a:noFill/>
        </p:spPr>
        <p:txBody>
          <a:bodyPr wrap="square">
            <a:spAutoFit/>
          </a:bodyPr>
          <a:lstStyle/>
          <a:p>
            <a:pPr algn="just"/>
            <a:r>
              <a:rPr lang="en-IN" sz="2800" dirty="0">
                <a:latin typeface="Sitka Small" panose="02000505000000020004" pitchFamily="2" charset="0"/>
              </a:rPr>
              <a:t>1) Virtual  machine image</a:t>
            </a:r>
          </a:p>
        </p:txBody>
      </p:sp>
      <p:pic>
        <p:nvPicPr>
          <p:cNvPr id="4" name="Picture 3">
            <a:extLst>
              <a:ext uri="{FF2B5EF4-FFF2-40B4-BE49-F238E27FC236}">
                <a16:creationId xmlns:a16="http://schemas.microsoft.com/office/drawing/2014/main" id="{81D62B08-5782-6303-5231-24B396445DFA}"/>
              </a:ext>
            </a:extLst>
          </p:cNvPr>
          <p:cNvPicPr>
            <a:picLocks noChangeAspect="1"/>
          </p:cNvPicPr>
          <p:nvPr/>
        </p:nvPicPr>
        <p:blipFill>
          <a:blip r:embed="rId2"/>
          <a:stretch>
            <a:fillRect/>
          </a:stretch>
        </p:blipFill>
        <p:spPr>
          <a:xfrm>
            <a:off x="854605" y="3220388"/>
            <a:ext cx="3533775" cy="2543175"/>
          </a:xfrm>
          <a:prstGeom prst="rect">
            <a:avLst/>
          </a:prstGeom>
        </p:spPr>
      </p:pic>
      <p:sp>
        <p:nvSpPr>
          <p:cNvPr id="10" name="TextBox 9">
            <a:extLst>
              <a:ext uri="{FF2B5EF4-FFF2-40B4-BE49-F238E27FC236}">
                <a16:creationId xmlns:a16="http://schemas.microsoft.com/office/drawing/2014/main" id="{C240CC4D-340D-A45C-C325-4ED19762021F}"/>
              </a:ext>
            </a:extLst>
          </p:cNvPr>
          <p:cNvSpPr txBox="1"/>
          <p:nvPr/>
        </p:nvSpPr>
        <p:spPr>
          <a:xfrm>
            <a:off x="6098006" y="5972297"/>
            <a:ext cx="6093994" cy="523220"/>
          </a:xfrm>
          <a:prstGeom prst="rect">
            <a:avLst/>
          </a:prstGeom>
          <a:noFill/>
        </p:spPr>
        <p:txBody>
          <a:bodyPr wrap="square">
            <a:spAutoFit/>
          </a:bodyPr>
          <a:lstStyle/>
          <a:p>
            <a:pPr algn="just"/>
            <a:r>
              <a:rPr lang="en-IN" sz="2800" dirty="0">
                <a:latin typeface="Sitka Small" panose="02000505000000020004" pitchFamily="2" charset="0"/>
              </a:rPr>
              <a:t>2) Databases-as-a-service</a:t>
            </a:r>
          </a:p>
        </p:txBody>
      </p:sp>
      <p:pic>
        <p:nvPicPr>
          <p:cNvPr id="12" name="Picture 11">
            <a:extLst>
              <a:ext uri="{FF2B5EF4-FFF2-40B4-BE49-F238E27FC236}">
                <a16:creationId xmlns:a16="http://schemas.microsoft.com/office/drawing/2014/main" id="{F639F2CA-F522-CBA4-5E6A-9749678A6A19}"/>
              </a:ext>
            </a:extLst>
          </p:cNvPr>
          <p:cNvPicPr>
            <a:picLocks noChangeAspect="1"/>
          </p:cNvPicPr>
          <p:nvPr/>
        </p:nvPicPr>
        <p:blipFill>
          <a:blip r:embed="rId3"/>
          <a:stretch>
            <a:fillRect/>
          </a:stretch>
        </p:blipFill>
        <p:spPr>
          <a:xfrm>
            <a:off x="6696324" y="2867275"/>
            <a:ext cx="3876675" cy="2896288"/>
          </a:xfrm>
          <a:prstGeom prst="rect">
            <a:avLst/>
          </a:prstGeom>
        </p:spPr>
      </p:pic>
    </p:spTree>
    <p:extLst>
      <p:ext uri="{BB962C8B-B14F-4D97-AF65-F5344CB8AC3E}">
        <p14:creationId xmlns:p14="http://schemas.microsoft.com/office/powerpoint/2010/main" val="33031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A902B0-72BF-D502-C302-28484530E633}"/>
              </a:ext>
            </a:extLst>
          </p:cNvPr>
          <p:cNvSpPr txBox="1"/>
          <p:nvPr/>
        </p:nvSpPr>
        <p:spPr>
          <a:xfrm>
            <a:off x="0" y="0"/>
            <a:ext cx="7357402" cy="584775"/>
          </a:xfrm>
          <a:prstGeom prst="rect">
            <a:avLst/>
          </a:prstGeom>
          <a:noFill/>
        </p:spPr>
        <p:txBody>
          <a:bodyPr wrap="square">
            <a:spAutoFit/>
          </a:bodyPr>
          <a:lstStyle/>
          <a:p>
            <a:pPr algn="just"/>
            <a:r>
              <a:rPr lang="en-IN" sz="3200" dirty="0">
                <a:latin typeface="Algerian" panose="04020705040A02060702" pitchFamily="82" charset="0"/>
              </a:rPr>
              <a:t>1) </a:t>
            </a:r>
            <a:r>
              <a:rPr lang="en-IN" sz="3200" u="sng" dirty="0">
                <a:latin typeface="Algerian" panose="04020705040A02060702" pitchFamily="82" charset="0"/>
              </a:rPr>
              <a:t>Virtual  machine image</a:t>
            </a:r>
          </a:p>
        </p:txBody>
      </p:sp>
      <p:sp>
        <p:nvSpPr>
          <p:cNvPr id="5" name="TextBox 4">
            <a:extLst>
              <a:ext uri="{FF2B5EF4-FFF2-40B4-BE49-F238E27FC236}">
                <a16:creationId xmlns:a16="http://schemas.microsoft.com/office/drawing/2014/main" id="{E7886CC7-B5F3-E849-6EE1-F63EB6327E7B}"/>
              </a:ext>
            </a:extLst>
          </p:cNvPr>
          <p:cNvSpPr txBox="1"/>
          <p:nvPr/>
        </p:nvSpPr>
        <p:spPr>
          <a:xfrm>
            <a:off x="436098" y="521599"/>
            <a:ext cx="11619913" cy="1754326"/>
          </a:xfrm>
          <a:prstGeom prst="rect">
            <a:avLst/>
          </a:prstGeom>
          <a:noFill/>
        </p:spPr>
        <p:txBody>
          <a:bodyPr wrap="square">
            <a:spAutoFit/>
          </a:bodyPr>
          <a:lstStyle/>
          <a:p>
            <a:r>
              <a:rPr lang="en-IN" sz="1800" dirty="0">
                <a:solidFill>
                  <a:schemeClr val="tx2">
                    <a:lumMod val="40000"/>
                    <a:lumOff val="60000"/>
                  </a:schemeClr>
                </a:solidFill>
              </a:rPr>
              <a:t> </a:t>
            </a:r>
            <a:r>
              <a:rPr lang="en-IN" sz="3600" dirty="0"/>
              <a:t>Cloud platforms allow users to purchase virtual-machine instances  for a limited time and one can run a databases on such virtual machines.</a:t>
            </a:r>
          </a:p>
        </p:txBody>
      </p:sp>
      <p:sp>
        <p:nvSpPr>
          <p:cNvPr id="7" name="TextBox 6">
            <a:extLst>
              <a:ext uri="{FF2B5EF4-FFF2-40B4-BE49-F238E27FC236}">
                <a16:creationId xmlns:a16="http://schemas.microsoft.com/office/drawing/2014/main" id="{3A663AFA-F118-6AC9-6295-7E3EB1DFEE1C}"/>
              </a:ext>
            </a:extLst>
          </p:cNvPr>
          <p:cNvSpPr txBox="1"/>
          <p:nvPr/>
        </p:nvSpPr>
        <p:spPr>
          <a:xfrm>
            <a:off x="135989" y="2275925"/>
            <a:ext cx="8159261" cy="646331"/>
          </a:xfrm>
          <a:prstGeom prst="rect">
            <a:avLst/>
          </a:prstGeom>
          <a:noFill/>
        </p:spPr>
        <p:txBody>
          <a:bodyPr wrap="square">
            <a:spAutoFit/>
          </a:bodyPr>
          <a:lstStyle/>
          <a:p>
            <a:pPr algn="just"/>
            <a:r>
              <a:rPr lang="en-IN" sz="3600" dirty="0">
                <a:latin typeface="Algerian" panose="04020705040A02060702" pitchFamily="82" charset="0"/>
              </a:rPr>
              <a:t>2) </a:t>
            </a:r>
            <a:r>
              <a:rPr lang="en-IN" sz="3600" u="sng" dirty="0">
                <a:latin typeface="Algerian" panose="04020705040A02060702" pitchFamily="82" charset="0"/>
              </a:rPr>
              <a:t>Databases-as-a-service</a:t>
            </a:r>
          </a:p>
        </p:txBody>
      </p:sp>
      <p:sp>
        <p:nvSpPr>
          <p:cNvPr id="9" name="TextBox 8">
            <a:extLst>
              <a:ext uri="{FF2B5EF4-FFF2-40B4-BE49-F238E27FC236}">
                <a16:creationId xmlns:a16="http://schemas.microsoft.com/office/drawing/2014/main" id="{A266068D-2840-258E-D893-4DD668F93962}"/>
              </a:ext>
            </a:extLst>
          </p:cNvPr>
          <p:cNvSpPr txBox="1"/>
          <p:nvPr/>
        </p:nvSpPr>
        <p:spPr>
          <a:xfrm>
            <a:off x="436098" y="2931137"/>
            <a:ext cx="10677379" cy="1754326"/>
          </a:xfrm>
          <a:prstGeom prst="rect">
            <a:avLst/>
          </a:prstGeom>
          <a:noFill/>
        </p:spPr>
        <p:txBody>
          <a:bodyPr wrap="square">
            <a:spAutoFit/>
          </a:bodyPr>
          <a:lstStyle/>
          <a:p>
            <a:pPr algn="just"/>
            <a:r>
              <a:rPr lang="en-IN" sz="3600" dirty="0"/>
              <a:t>With a databases as a service model application owners do not have to install and maintain the databases themselves.</a:t>
            </a:r>
          </a:p>
        </p:txBody>
      </p:sp>
      <p:pic>
        <p:nvPicPr>
          <p:cNvPr id="10" name="Picture Placeholder 5">
            <a:extLst>
              <a:ext uri="{FF2B5EF4-FFF2-40B4-BE49-F238E27FC236}">
                <a16:creationId xmlns:a16="http://schemas.microsoft.com/office/drawing/2014/main" id="{AA0D03D3-2A06-AB38-2802-E798831D59CE}"/>
              </a:ext>
            </a:extLst>
          </p:cNvPr>
          <p:cNvPicPr>
            <a:picLocks noChangeAspect="1"/>
          </p:cNvPicPr>
          <p:nvPr/>
        </p:nvPicPr>
        <p:blipFill>
          <a:blip r:embed="rId2">
            <a:extLst>
              <a:ext uri="{28A0092B-C50C-407E-A947-70E740481C1C}">
                <a14:useLocalDpi xmlns:a14="http://schemas.microsoft.com/office/drawing/2010/main" val="0"/>
              </a:ext>
            </a:extLst>
          </a:blip>
          <a:srcRect l="10488" r="10488"/>
          <a:stretch/>
        </p:blipFill>
        <p:spPr>
          <a:xfrm>
            <a:off x="3397347" y="4060786"/>
            <a:ext cx="6260124" cy="2797214"/>
          </a:xfrm>
          <a:prstGeom prst="snip2DiagRect">
            <a:avLst>
              <a:gd name="adj1" fmla="val 0"/>
              <a:gd name="adj2" fmla="val 0"/>
            </a:avLst>
          </a:prstGeom>
        </p:spPr>
      </p:pic>
    </p:spTree>
    <p:extLst>
      <p:ext uri="{BB962C8B-B14F-4D97-AF65-F5344CB8AC3E}">
        <p14:creationId xmlns:p14="http://schemas.microsoft.com/office/powerpoint/2010/main" val="1097271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62D2F0-3840-9782-FF0C-764583AE470D}"/>
              </a:ext>
            </a:extLst>
          </p:cNvPr>
          <p:cNvSpPr txBox="1"/>
          <p:nvPr/>
        </p:nvSpPr>
        <p:spPr>
          <a:xfrm>
            <a:off x="2152356" y="0"/>
            <a:ext cx="8472267" cy="646331"/>
          </a:xfrm>
          <a:prstGeom prst="rect">
            <a:avLst/>
          </a:prstGeom>
          <a:noFill/>
        </p:spPr>
        <p:txBody>
          <a:bodyPr wrap="square">
            <a:spAutoFit/>
          </a:bodyPr>
          <a:lstStyle/>
          <a:p>
            <a:r>
              <a:rPr lang="en-US" sz="3600" u="sng" dirty="0">
                <a:latin typeface="Algerian" panose="04020705040A02060702" pitchFamily="82" charset="0"/>
              </a:rPr>
              <a:t>ADVANTAGES AND DISADVANTAGES</a:t>
            </a:r>
            <a:endParaRPr lang="en-IN" sz="3600" u="sng" dirty="0">
              <a:latin typeface="Algerian" panose="04020705040A02060702" pitchFamily="82" charset="0"/>
            </a:endParaRPr>
          </a:p>
        </p:txBody>
      </p:sp>
      <p:sp>
        <p:nvSpPr>
          <p:cNvPr id="5" name="TextBox 4">
            <a:extLst>
              <a:ext uri="{FF2B5EF4-FFF2-40B4-BE49-F238E27FC236}">
                <a16:creationId xmlns:a16="http://schemas.microsoft.com/office/drawing/2014/main" id="{F1DD79D7-8855-CA18-BF6A-75ED93EA3CAA}"/>
              </a:ext>
            </a:extLst>
          </p:cNvPr>
          <p:cNvSpPr txBox="1"/>
          <p:nvPr/>
        </p:nvSpPr>
        <p:spPr>
          <a:xfrm>
            <a:off x="460717" y="1013265"/>
            <a:ext cx="6098344" cy="1200329"/>
          </a:xfrm>
          <a:prstGeom prst="rect">
            <a:avLst/>
          </a:prstGeom>
          <a:noFill/>
        </p:spPr>
        <p:txBody>
          <a:bodyPr wrap="square">
            <a:spAutoFit/>
          </a:bodyPr>
          <a:lstStyle/>
          <a:p>
            <a:r>
              <a:rPr lang="en-US" sz="3200" u="sng" cap="none" dirty="0">
                <a:latin typeface="Algerian" panose="04020705040A02060702" pitchFamily="82" charset="0"/>
              </a:rPr>
              <a:t>Advantages</a:t>
            </a:r>
            <a:br>
              <a:rPr lang="en-US" sz="4000" cap="none" dirty="0"/>
            </a:br>
            <a:endParaRPr lang="en-IN" sz="4000" dirty="0"/>
          </a:p>
        </p:txBody>
      </p:sp>
      <p:cxnSp>
        <p:nvCxnSpPr>
          <p:cNvPr id="7" name="Straight Arrow Connector 6">
            <a:extLst>
              <a:ext uri="{FF2B5EF4-FFF2-40B4-BE49-F238E27FC236}">
                <a16:creationId xmlns:a16="http://schemas.microsoft.com/office/drawing/2014/main" id="{A8A35E24-415E-54AC-1963-6C41788EBD6B}"/>
              </a:ext>
            </a:extLst>
          </p:cNvPr>
          <p:cNvCxnSpPr>
            <a:cxnSpLocks/>
          </p:cNvCxnSpPr>
          <p:nvPr/>
        </p:nvCxnSpPr>
        <p:spPr>
          <a:xfrm flipV="1">
            <a:off x="5922498" y="646331"/>
            <a:ext cx="0" cy="62116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FD467565-0245-0779-A500-4D9DA3243C75}"/>
              </a:ext>
            </a:extLst>
          </p:cNvPr>
          <p:cNvSpPr txBox="1"/>
          <p:nvPr/>
        </p:nvSpPr>
        <p:spPr>
          <a:xfrm>
            <a:off x="98475" y="2082018"/>
            <a:ext cx="5697413" cy="4524315"/>
          </a:xfrm>
          <a:prstGeom prst="rect">
            <a:avLst/>
          </a:prstGeom>
          <a:noFill/>
        </p:spPr>
        <p:txBody>
          <a:bodyPr wrap="square" rtlCol="0">
            <a:spAutoFit/>
          </a:bodyPr>
          <a:lstStyle/>
          <a:p>
            <a:pPr marL="457200" indent="-457200">
              <a:buAutoNum type="arabicPeriod"/>
            </a:pPr>
            <a:r>
              <a:rPr lang="en-US" sz="3200" cap="none" dirty="0"/>
              <a:t>Database eliminates the</a:t>
            </a:r>
            <a:br>
              <a:rPr lang="en-US" sz="3200" cap="none" dirty="0"/>
            </a:br>
            <a:r>
              <a:rPr lang="en-US" sz="3200" cap="none" dirty="0"/>
              <a:t>redundancy of data by integrating them</a:t>
            </a:r>
          </a:p>
          <a:p>
            <a:r>
              <a:rPr lang="en-US" sz="3200" cap="none" dirty="0">
                <a:solidFill>
                  <a:schemeClr val="bg1"/>
                </a:solidFill>
              </a:rPr>
              <a:t>. </a:t>
            </a:r>
            <a:br>
              <a:rPr lang="en-US" sz="3200" cap="none" dirty="0">
                <a:solidFill>
                  <a:schemeClr val="bg1"/>
                </a:solidFill>
              </a:rPr>
            </a:br>
            <a:r>
              <a:rPr lang="en-US" sz="3200" cap="none" dirty="0"/>
              <a:t>2. Data consistency is increased</a:t>
            </a:r>
          </a:p>
          <a:p>
            <a:endParaRPr lang="en-US" sz="3200" dirty="0">
              <a:solidFill>
                <a:schemeClr val="bg1"/>
              </a:solidFill>
            </a:endParaRPr>
          </a:p>
          <a:p>
            <a:r>
              <a:rPr lang="en-US" sz="3200" cap="none" dirty="0"/>
              <a:t>3. Additional information can be derived from same data</a:t>
            </a:r>
            <a:br>
              <a:rPr lang="en-US" sz="3200" cap="none" dirty="0">
                <a:solidFill>
                  <a:schemeClr val="bg1"/>
                </a:solidFill>
              </a:rPr>
            </a:br>
            <a:endParaRPr lang="en-IN" sz="3200" dirty="0"/>
          </a:p>
        </p:txBody>
      </p:sp>
      <p:sp>
        <p:nvSpPr>
          <p:cNvPr id="11" name="TextBox 10">
            <a:extLst>
              <a:ext uri="{FF2B5EF4-FFF2-40B4-BE49-F238E27FC236}">
                <a16:creationId xmlns:a16="http://schemas.microsoft.com/office/drawing/2014/main" id="{507586EE-A338-C1D7-30E4-D1912CC885A6}"/>
              </a:ext>
            </a:extLst>
          </p:cNvPr>
          <p:cNvSpPr txBox="1"/>
          <p:nvPr/>
        </p:nvSpPr>
        <p:spPr>
          <a:xfrm>
            <a:off x="6921303" y="908258"/>
            <a:ext cx="6253090" cy="584775"/>
          </a:xfrm>
          <a:prstGeom prst="rect">
            <a:avLst/>
          </a:prstGeom>
          <a:noFill/>
        </p:spPr>
        <p:txBody>
          <a:bodyPr wrap="square">
            <a:spAutoFit/>
          </a:bodyPr>
          <a:lstStyle/>
          <a:p>
            <a:r>
              <a:rPr lang="en-US" sz="3200" u="sng" dirty="0">
                <a:latin typeface="Algerian" panose="04020705040A02060702" pitchFamily="82" charset="0"/>
              </a:rPr>
              <a:t>DISADVANTAGES</a:t>
            </a:r>
            <a:endParaRPr lang="en-IN" sz="3200" u="sng" dirty="0">
              <a:latin typeface="Algerian" panose="04020705040A02060702" pitchFamily="82" charset="0"/>
            </a:endParaRPr>
          </a:p>
        </p:txBody>
      </p:sp>
      <p:sp>
        <p:nvSpPr>
          <p:cNvPr id="13" name="TextBox 12">
            <a:extLst>
              <a:ext uri="{FF2B5EF4-FFF2-40B4-BE49-F238E27FC236}">
                <a16:creationId xmlns:a16="http://schemas.microsoft.com/office/drawing/2014/main" id="{BA1ACF5C-3F1B-24E0-E1EF-E5B4CA01981E}"/>
              </a:ext>
            </a:extLst>
          </p:cNvPr>
          <p:cNvSpPr txBox="1"/>
          <p:nvPr/>
        </p:nvSpPr>
        <p:spPr>
          <a:xfrm>
            <a:off x="6269502" y="2028928"/>
            <a:ext cx="5461771" cy="3539430"/>
          </a:xfrm>
          <a:prstGeom prst="rect">
            <a:avLst/>
          </a:prstGeom>
          <a:noFill/>
        </p:spPr>
        <p:txBody>
          <a:bodyPr wrap="square" rtlCol="0">
            <a:spAutoFit/>
          </a:bodyPr>
          <a:lstStyle/>
          <a:p>
            <a:pPr marL="514350" indent="-514350">
              <a:buAutoNum type="arabicPeriod"/>
            </a:pPr>
            <a:r>
              <a:rPr lang="en-US" sz="3200" dirty="0"/>
              <a:t>Complex software</a:t>
            </a:r>
          </a:p>
          <a:p>
            <a:endParaRPr lang="en-US" sz="3200" dirty="0"/>
          </a:p>
          <a:p>
            <a:r>
              <a:rPr lang="en-US" sz="3200" dirty="0"/>
              <a:t>2. It requires more memory</a:t>
            </a:r>
          </a:p>
          <a:p>
            <a:endParaRPr lang="en-US" sz="3200" dirty="0"/>
          </a:p>
          <a:p>
            <a:r>
              <a:rPr lang="en-US" sz="3200" dirty="0"/>
              <a:t>3. Multiuser DBMS can be more expensive</a:t>
            </a:r>
          </a:p>
          <a:p>
            <a:endParaRPr lang="en-IN" sz="3200" dirty="0"/>
          </a:p>
        </p:txBody>
      </p:sp>
      <p:sp>
        <p:nvSpPr>
          <p:cNvPr id="2" name="Rectangle 1">
            <a:extLst>
              <a:ext uri="{FF2B5EF4-FFF2-40B4-BE49-F238E27FC236}">
                <a16:creationId xmlns:a16="http://schemas.microsoft.com/office/drawing/2014/main" id="{23C7ABEB-883B-A197-21C4-A1606A720EF8}"/>
              </a:ext>
            </a:extLst>
          </p:cNvPr>
          <p:cNvSpPr/>
          <p:nvPr/>
        </p:nvSpPr>
        <p:spPr>
          <a:xfrm>
            <a:off x="11089236" y="6389396"/>
            <a:ext cx="989040" cy="327693"/>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u="sng" dirty="0">
                <a:solidFill>
                  <a:schemeClr val="tx1"/>
                </a:solidFill>
                <a:hlinkClick r:id="rId2" action="ppaction://hlinksldjump">
                  <a:extLst>
                    <a:ext uri="{A12FA001-AC4F-418D-AE19-62706E023703}">
                      <ahyp:hlinkClr xmlns:ahyp="http://schemas.microsoft.com/office/drawing/2018/hyperlinkcolor" val="tx"/>
                    </a:ext>
                  </a:extLst>
                </a:hlinkClick>
              </a:rPr>
              <a:t>back</a:t>
            </a:r>
            <a:endParaRPr lang="en-IN" i="1" u="sng" dirty="0">
              <a:solidFill>
                <a:schemeClr val="tx1"/>
              </a:solidFill>
            </a:endParaRPr>
          </a:p>
        </p:txBody>
      </p:sp>
    </p:spTree>
    <p:extLst>
      <p:ext uri="{BB962C8B-B14F-4D97-AF65-F5344CB8AC3E}">
        <p14:creationId xmlns:p14="http://schemas.microsoft.com/office/powerpoint/2010/main" val="265036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A91D6E-C070-3C20-62FE-54F64901B2AB}"/>
              </a:ext>
            </a:extLst>
          </p:cNvPr>
          <p:cNvSpPr txBox="1"/>
          <p:nvPr/>
        </p:nvSpPr>
        <p:spPr>
          <a:xfrm>
            <a:off x="7357400" y="2013145"/>
            <a:ext cx="3995225" cy="523220"/>
          </a:xfrm>
          <a:prstGeom prst="rect">
            <a:avLst/>
          </a:prstGeom>
          <a:noFill/>
        </p:spPr>
        <p:txBody>
          <a:bodyPr wrap="square" rtlCol="0">
            <a:spAutoFit/>
          </a:bodyPr>
          <a:lstStyle/>
          <a:p>
            <a:r>
              <a:rPr lang="en-IN" sz="2800" dirty="0">
                <a:latin typeface="Algerian" panose="04020705040A02060702" pitchFamily="82" charset="0"/>
              </a:rPr>
              <a:t>Khushbu </a:t>
            </a:r>
            <a:r>
              <a:rPr lang="en-IN" sz="2800" dirty="0" err="1">
                <a:latin typeface="Algerian" panose="04020705040A02060702" pitchFamily="82" charset="0"/>
              </a:rPr>
              <a:t>gajera</a:t>
            </a:r>
            <a:endParaRPr lang="en-IN" sz="2800" dirty="0">
              <a:latin typeface="Algerian" panose="04020705040A02060702" pitchFamily="82" charset="0"/>
            </a:endParaRPr>
          </a:p>
        </p:txBody>
      </p:sp>
      <p:sp>
        <p:nvSpPr>
          <p:cNvPr id="7" name="TextBox 6">
            <a:extLst>
              <a:ext uri="{FF2B5EF4-FFF2-40B4-BE49-F238E27FC236}">
                <a16:creationId xmlns:a16="http://schemas.microsoft.com/office/drawing/2014/main" id="{A628F77C-7C0B-695E-7760-2DDC228E451D}"/>
              </a:ext>
            </a:extLst>
          </p:cNvPr>
          <p:cNvSpPr txBox="1"/>
          <p:nvPr/>
        </p:nvSpPr>
        <p:spPr>
          <a:xfrm>
            <a:off x="3678699" y="886264"/>
            <a:ext cx="7357403" cy="707886"/>
          </a:xfrm>
          <a:prstGeom prst="rect">
            <a:avLst/>
          </a:prstGeom>
          <a:noFill/>
        </p:spPr>
        <p:txBody>
          <a:bodyPr wrap="square" rtlCol="0">
            <a:spAutoFit/>
          </a:bodyPr>
          <a:lstStyle/>
          <a:p>
            <a:r>
              <a:rPr lang="en-IN" sz="4000" dirty="0">
                <a:latin typeface="Algerian" panose="04020705040A02060702" pitchFamily="82" charset="0"/>
              </a:rPr>
              <a:t>Cloud containers :</a:t>
            </a:r>
          </a:p>
        </p:txBody>
      </p:sp>
      <p:pic>
        <p:nvPicPr>
          <p:cNvPr id="9" name="Picture 8">
            <a:extLst>
              <a:ext uri="{FF2B5EF4-FFF2-40B4-BE49-F238E27FC236}">
                <a16:creationId xmlns:a16="http://schemas.microsoft.com/office/drawing/2014/main" id="{CE553F5C-0AD2-C360-1324-BDBF6F2F293E}"/>
              </a:ext>
            </a:extLst>
          </p:cNvPr>
          <p:cNvPicPr>
            <a:picLocks noChangeAspect="1"/>
          </p:cNvPicPr>
          <p:nvPr/>
        </p:nvPicPr>
        <p:blipFill>
          <a:blip r:embed="rId2"/>
          <a:stretch>
            <a:fillRect/>
          </a:stretch>
        </p:blipFill>
        <p:spPr>
          <a:xfrm>
            <a:off x="9158065" y="225880"/>
            <a:ext cx="2370582" cy="1611996"/>
          </a:xfrm>
          <a:prstGeom prst="rect">
            <a:avLst/>
          </a:prstGeom>
        </p:spPr>
      </p:pic>
    </p:spTree>
    <p:extLst>
      <p:ext uri="{BB962C8B-B14F-4D97-AF65-F5344CB8AC3E}">
        <p14:creationId xmlns:p14="http://schemas.microsoft.com/office/powerpoint/2010/main" val="2168169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42726E-3BFE-E97D-B4C9-F6DD18595535}"/>
              </a:ext>
            </a:extLst>
          </p:cNvPr>
          <p:cNvSpPr txBox="1"/>
          <p:nvPr/>
        </p:nvSpPr>
        <p:spPr>
          <a:xfrm>
            <a:off x="0" y="45237"/>
            <a:ext cx="4473526" cy="584775"/>
          </a:xfrm>
          <a:prstGeom prst="rect">
            <a:avLst/>
          </a:prstGeom>
          <a:noFill/>
        </p:spPr>
        <p:txBody>
          <a:bodyPr wrap="square" rtlCol="0">
            <a:spAutoFit/>
          </a:bodyPr>
          <a:lstStyle/>
          <a:p>
            <a:r>
              <a:rPr lang="en-IN" sz="3200" u="sng" dirty="0">
                <a:latin typeface="Algerian" panose="04020705040A02060702" pitchFamily="82" charset="0"/>
              </a:rPr>
              <a:t>What is containers :</a:t>
            </a:r>
          </a:p>
        </p:txBody>
      </p:sp>
      <p:sp>
        <p:nvSpPr>
          <p:cNvPr id="4" name="TextBox 3">
            <a:extLst>
              <a:ext uri="{FF2B5EF4-FFF2-40B4-BE49-F238E27FC236}">
                <a16:creationId xmlns:a16="http://schemas.microsoft.com/office/drawing/2014/main" id="{4927DA7F-9F15-5A43-525E-207045EF2AB3}"/>
              </a:ext>
            </a:extLst>
          </p:cNvPr>
          <p:cNvSpPr txBox="1"/>
          <p:nvPr/>
        </p:nvSpPr>
        <p:spPr>
          <a:xfrm>
            <a:off x="0" y="766578"/>
            <a:ext cx="11760591" cy="1815882"/>
          </a:xfrm>
          <a:prstGeom prst="rect">
            <a:avLst/>
          </a:prstGeom>
          <a:noFill/>
        </p:spPr>
        <p:txBody>
          <a:bodyPr wrap="square">
            <a:spAutoFit/>
          </a:bodyPr>
          <a:lstStyle/>
          <a:p>
            <a:r>
              <a:rPr lang="en-US" sz="2800" b="0" i="0" dirty="0">
                <a:effectLst/>
              </a:rPr>
              <a:t>Containers are packages of software that contain all of the necessary elements to run in any environment. In this way, containers virtualize the operating system and run anywhere, from a private data center to the public cloud or even on a developer’s personal laptop.</a:t>
            </a:r>
            <a:endParaRPr lang="en-IN" sz="2800" dirty="0"/>
          </a:p>
        </p:txBody>
      </p:sp>
      <p:sp>
        <p:nvSpPr>
          <p:cNvPr id="5" name="TextBox 4">
            <a:extLst>
              <a:ext uri="{FF2B5EF4-FFF2-40B4-BE49-F238E27FC236}">
                <a16:creationId xmlns:a16="http://schemas.microsoft.com/office/drawing/2014/main" id="{CE876B7E-06E8-0352-9574-14E8F7500A7B}"/>
              </a:ext>
            </a:extLst>
          </p:cNvPr>
          <p:cNvSpPr txBox="1"/>
          <p:nvPr/>
        </p:nvSpPr>
        <p:spPr>
          <a:xfrm>
            <a:off x="95509" y="4713602"/>
            <a:ext cx="11535508" cy="769441"/>
          </a:xfrm>
          <a:prstGeom prst="rect">
            <a:avLst/>
          </a:prstGeom>
          <a:noFill/>
        </p:spPr>
        <p:txBody>
          <a:bodyPr wrap="square" rtlCol="0">
            <a:spAutoFit/>
          </a:bodyPr>
          <a:lstStyle/>
          <a:p>
            <a:r>
              <a:rPr lang="en-IN" sz="4400" u="sng" dirty="0">
                <a:latin typeface="Algerian" panose="04020705040A02060702" pitchFamily="82" charset="0"/>
              </a:rPr>
              <a:t>Containers are two parts of </a:t>
            </a:r>
            <a:r>
              <a:rPr lang="en-IN" sz="4400" u="sng" dirty="0" err="1">
                <a:latin typeface="Algerian" panose="04020705040A02060702" pitchFamily="82" charset="0"/>
              </a:rPr>
              <a:t>devide</a:t>
            </a:r>
            <a:r>
              <a:rPr lang="en-IN" sz="4400" u="sng" dirty="0">
                <a:latin typeface="Algerian" panose="04020705040A02060702" pitchFamily="82" charset="0"/>
              </a:rPr>
              <a:t>  </a:t>
            </a:r>
            <a:r>
              <a:rPr lang="en-IN" sz="4400" dirty="0">
                <a:latin typeface="Algerian" panose="04020705040A02060702" pitchFamily="82" charset="0"/>
              </a:rPr>
              <a:t>:</a:t>
            </a:r>
          </a:p>
        </p:txBody>
      </p:sp>
      <p:sp>
        <p:nvSpPr>
          <p:cNvPr id="6" name="TextBox 5">
            <a:extLst>
              <a:ext uri="{FF2B5EF4-FFF2-40B4-BE49-F238E27FC236}">
                <a16:creationId xmlns:a16="http://schemas.microsoft.com/office/drawing/2014/main" id="{6288A237-902B-85C3-043B-203D8E82CCCF}"/>
              </a:ext>
            </a:extLst>
          </p:cNvPr>
          <p:cNvSpPr txBox="1"/>
          <p:nvPr/>
        </p:nvSpPr>
        <p:spPr>
          <a:xfrm>
            <a:off x="478302" y="5716928"/>
            <a:ext cx="6668087" cy="861774"/>
          </a:xfrm>
          <a:prstGeom prst="rect">
            <a:avLst/>
          </a:prstGeom>
          <a:noFill/>
        </p:spPr>
        <p:txBody>
          <a:bodyPr wrap="square" rtlCol="0">
            <a:spAutoFit/>
          </a:bodyPr>
          <a:lstStyle/>
          <a:p>
            <a:r>
              <a:rPr lang="en-IN" sz="3200" b="1" dirty="0"/>
              <a:t>1. </a:t>
            </a:r>
            <a:r>
              <a:rPr lang="en-US" sz="3200" b="1" dirty="0">
                <a:solidFill>
                  <a:srgbClr val="1C1C1C"/>
                </a:solidFill>
                <a:effectLst/>
              </a:rPr>
              <a:t>The classic case for a container</a:t>
            </a:r>
          </a:p>
          <a:p>
            <a:endParaRPr lang="en-IN" dirty="0"/>
          </a:p>
        </p:txBody>
      </p:sp>
      <p:sp>
        <p:nvSpPr>
          <p:cNvPr id="7" name="TextBox 6">
            <a:extLst>
              <a:ext uri="{FF2B5EF4-FFF2-40B4-BE49-F238E27FC236}">
                <a16:creationId xmlns:a16="http://schemas.microsoft.com/office/drawing/2014/main" id="{9974A475-D844-181E-DED0-4614FB30B3C7}"/>
              </a:ext>
            </a:extLst>
          </p:cNvPr>
          <p:cNvSpPr txBox="1"/>
          <p:nvPr/>
        </p:nvSpPr>
        <p:spPr>
          <a:xfrm>
            <a:off x="478302" y="6381876"/>
            <a:ext cx="5401993" cy="861774"/>
          </a:xfrm>
          <a:prstGeom prst="rect">
            <a:avLst/>
          </a:prstGeom>
          <a:noFill/>
        </p:spPr>
        <p:txBody>
          <a:bodyPr wrap="square" rtlCol="0">
            <a:spAutoFit/>
          </a:bodyPr>
          <a:lstStyle/>
          <a:p>
            <a:r>
              <a:rPr lang="en-IN" sz="3200" b="1" dirty="0"/>
              <a:t>2. </a:t>
            </a:r>
            <a:r>
              <a:rPr lang="en-IN" sz="3200" b="1" dirty="0">
                <a:solidFill>
                  <a:srgbClr val="1C1C1C"/>
                </a:solidFill>
                <a:effectLst/>
              </a:rPr>
              <a:t>Emergence of containers</a:t>
            </a:r>
          </a:p>
          <a:p>
            <a:endParaRPr lang="en-IN" dirty="0"/>
          </a:p>
        </p:txBody>
      </p:sp>
      <p:pic>
        <p:nvPicPr>
          <p:cNvPr id="12" name="Picture 11">
            <a:extLst>
              <a:ext uri="{FF2B5EF4-FFF2-40B4-BE49-F238E27FC236}">
                <a16:creationId xmlns:a16="http://schemas.microsoft.com/office/drawing/2014/main" id="{BAE06C14-EC46-0952-46C4-7FC342A81558}"/>
              </a:ext>
            </a:extLst>
          </p:cNvPr>
          <p:cNvPicPr>
            <a:picLocks noChangeAspect="1"/>
          </p:cNvPicPr>
          <p:nvPr/>
        </p:nvPicPr>
        <p:blipFill>
          <a:blip r:embed="rId2"/>
          <a:stretch>
            <a:fillRect/>
          </a:stretch>
        </p:blipFill>
        <p:spPr>
          <a:xfrm>
            <a:off x="6122957" y="2144398"/>
            <a:ext cx="5637634" cy="2587193"/>
          </a:xfrm>
          <a:prstGeom prst="rect">
            <a:avLst/>
          </a:prstGeom>
        </p:spPr>
      </p:pic>
    </p:spTree>
    <p:extLst>
      <p:ext uri="{BB962C8B-B14F-4D97-AF65-F5344CB8AC3E}">
        <p14:creationId xmlns:p14="http://schemas.microsoft.com/office/powerpoint/2010/main" val="435194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FA86EC-102C-089F-A292-9363C4FB0332}"/>
              </a:ext>
            </a:extLst>
          </p:cNvPr>
          <p:cNvSpPr txBox="1"/>
          <p:nvPr/>
        </p:nvSpPr>
        <p:spPr>
          <a:xfrm>
            <a:off x="0" y="179309"/>
            <a:ext cx="6991643" cy="800219"/>
          </a:xfrm>
          <a:prstGeom prst="rect">
            <a:avLst/>
          </a:prstGeom>
          <a:noFill/>
        </p:spPr>
        <p:txBody>
          <a:bodyPr wrap="square" rtlCol="0">
            <a:spAutoFit/>
          </a:bodyPr>
          <a:lstStyle/>
          <a:p>
            <a:r>
              <a:rPr lang="en-IN" sz="2800" u="sng" dirty="0">
                <a:latin typeface="Algerian" panose="04020705040A02060702" pitchFamily="82" charset="0"/>
              </a:rPr>
              <a:t>1. </a:t>
            </a:r>
            <a:r>
              <a:rPr lang="en-US" sz="2800" b="1" u="sng" dirty="0">
                <a:solidFill>
                  <a:srgbClr val="1C1C1C"/>
                </a:solidFill>
                <a:effectLst/>
                <a:latin typeface="Algerian" panose="04020705040A02060702" pitchFamily="82" charset="0"/>
              </a:rPr>
              <a:t>The classic case for a container</a:t>
            </a:r>
          </a:p>
          <a:p>
            <a:endParaRPr lang="en-IN" dirty="0"/>
          </a:p>
        </p:txBody>
      </p:sp>
      <p:sp>
        <p:nvSpPr>
          <p:cNvPr id="4" name="TextBox 3">
            <a:extLst>
              <a:ext uri="{FF2B5EF4-FFF2-40B4-BE49-F238E27FC236}">
                <a16:creationId xmlns:a16="http://schemas.microsoft.com/office/drawing/2014/main" id="{88CBDF45-E2ED-E090-5D9B-B2CFEF5D8385}"/>
              </a:ext>
            </a:extLst>
          </p:cNvPr>
          <p:cNvSpPr txBox="1"/>
          <p:nvPr/>
        </p:nvSpPr>
        <p:spPr>
          <a:xfrm>
            <a:off x="0" y="828042"/>
            <a:ext cx="12192000" cy="2308324"/>
          </a:xfrm>
          <a:prstGeom prst="rect">
            <a:avLst/>
          </a:prstGeom>
          <a:noFill/>
        </p:spPr>
        <p:txBody>
          <a:bodyPr wrap="square">
            <a:spAutoFit/>
          </a:bodyPr>
          <a:lstStyle/>
          <a:p>
            <a:r>
              <a:rPr lang="en-US" sz="2400" i="0" dirty="0">
                <a:solidFill>
                  <a:srgbClr val="1C1C1C"/>
                </a:solidFill>
                <a:effectLst/>
              </a:rPr>
              <a:t>Containers help resolve a typical dilemma faced by many developers in the evolving native-cloud based application opportunity, – varying computing environments meant that an application tested using Python 2.x could face issues because the production environment ran on Python 3.x ---- or ---- the application is tested on a certain Secure Socket Layer / SSL library, while the production environment has another one installed. Additionally, variations in security settings, file storage setup and network setups could cause the application to fail</a:t>
            </a:r>
            <a:r>
              <a:rPr lang="en-US" sz="2400" b="0" i="0" dirty="0">
                <a:solidFill>
                  <a:srgbClr val="1C1C1C"/>
                </a:solidFill>
                <a:effectLst/>
                <a:latin typeface="ZohoPuvi"/>
              </a:rPr>
              <a:t>.</a:t>
            </a:r>
            <a:endParaRPr lang="en-IN" sz="2400" dirty="0"/>
          </a:p>
        </p:txBody>
      </p:sp>
      <p:sp>
        <p:nvSpPr>
          <p:cNvPr id="6" name="TextBox 5">
            <a:extLst>
              <a:ext uri="{FF2B5EF4-FFF2-40B4-BE49-F238E27FC236}">
                <a16:creationId xmlns:a16="http://schemas.microsoft.com/office/drawing/2014/main" id="{F92F3BAF-26B1-48A5-2578-ED3103C13DF1}"/>
              </a:ext>
            </a:extLst>
          </p:cNvPr>
          <p:cNvSpPr txBox="1"/>
          <p:nvPr/>
        </p:nvSpPr>
        <p:spPr>
          <a:xfrm>
            <a:off x="-100818" y="3200324"/>
            <a:ext cx="6196818" cy="584775"/>
          </a:xfrm>
          <a:prstGeom prst="rect">
            <a:avLst/>
          </a:prstGeom>
          <a:noFill/>
        </p:spPr>
        <p:txBody>
          <a:bodyPr wrap="square">
            <a:spAutoFit/>
          </a:bodyPr>
          <a:lstStyle/>
          <a:p>
            <a:pPr algn="l"/>
            <a:r>
              <a:rPr lang="en-IN" sz="3200" b="1" u="sng" dirty="0">
                <a:solidFill>
                  <a:srgbClr val="1C1C1C"/>
                </a:solidFill>
                <a:effectLst/>
                <a:latin typeface="Algerian" panose="04020705040A02060702" pitchFamily="82" charset="0"/>
              </a:rPr>
              <a:t>2. Emergence of containers</a:t>
            </a:r>
          </a:p>
        </p:txBody>
      </p:sp>
      <p:sp>
        <p:nvSpPr>
          <p:cNvPr id="8" name="TextBox 7">
            <a:extLst>
              <a:ext uri="{FF2B5EF4-FFF2-40B4-BE49-F238E27FC236}">
                <a16:creationId xmlns:a16="http://schemas.microsoft.com/office/drawing/2014/main" id="{E25F732F-01A7-26DB-B6E9-FF9A7595AE6A}"/>
              </a:ext>
            </a:extLst>
          </p:cNvPr>
          <p:cNvSpPr txBox="1"/>
          <p:nvPr/>
        </p:nvSpPr>
        <p:spPr>
          <a:xfrm>
            <a:off x="0" y="3849057"/>
            <a:ext cx="11507371" cy="2677656"/>
          </a:xfrm>
          <a:prstGeom prst="rect">
            <a:avLst/>
          </a:prstGeom>
          <a:noFill/>
        </p:spPr>
        <p:txBody>
          <a:bodyPr wrap="square">
            <a:spAutoFit/>
          </a:bodyPr>
          <a:lstStyle/>
          <a:p>
            <a:r>
              <a:rPr lang="en-US" sz="2400" b="0" i="0" dirty="0">
                <a:solidFill>
                  <a:srgbClr val="1C1C1C"/>
                </a:solidFill>
                <a:effectLst/>
                <a:latin typeface="ZohoPuvi"/>
              </a:rPr>
              <a:t>To allow applications, like microservices, to operate across computing environments, the concept of the containers emerged. While virtual machines (VMs) were in use before containers, VMs for microservices were bulkier due to OS images in the VM. A container is a logical packaging of the application, isolating it from the environment in which it runs. This allows container-based applications to be deployed with ease, regardless of the target environment which could be a private data center, the public cloud, or even a personal computer</a:t>
            </a:r>
            <a:r>
              <a:rPr lang="en-US" b="0" i="0" dirty="0">
                <a:solidFill>
                  <a:srgbClr val="1C1C1C"/>
                </a:solidFill>
                <a:effectLst/>
                <a:latin typeface="ZohoPuvi"/>
              </a:rPr>
              <a:t>.</a:t>
            </a:r>
            <a:endParaRPr lang="en-IN" dirty="0"/>
          </a:p>
        </p:txBody>
      </p:sp>
    </p:spTree>
    <p:extLst>
      <p:ext uri="{BB962C8B-B14F-4D97-AF65-F5344CB8AC3E}">
        <p14:creationId xmlns:p14="http://schemas.microsoft.com/office/powerpoint/2010/main" val="3057087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535514-AF9A-91F0-2E78-4E1487333ED0}"/>
              </a:ext>
            </a:extLst>
          </p:cNvPr>
          <p:cNvPicPr>
            <a:picLocks noChangeAspect="1"/>
          </p:cNvPicPr>
          <p:nvPr/>
        </p:nvPicPr>
        <p:blipFill>
          <a:blip r:embed="rId2"/>
          <a:stretch>
            <a:fillRect/>
          </a:stretch>
        </p:blipFill>
        <p:spPr>
          <a:xfrm>
            <a:off x="2365828" y="1122711"/>
            <a:ext cx="6889677" cy="5735289"/>
          </a:xfrm>
          <a:prstGeom prst="rect">
            <a:avLst/>
          </a:prstGeom>
        </p:spPr>
      </p:pic>
      <p:sp>
        <p:nvSpPr>
          <p:cNvPr id="4" name="TextBox 3">
            <a:extLst>
              <a:ext uri="{FF2B5EF4-FFF2-40B4-BE49-F238E27FC236}">
                <a16:creationId xmlns:a16="http://schemas.microsoft.com/office/drawing/2014/main" id="{7FBA1320-6D04-3948-CF73-1BE7E404EB00}"/>
              </a:ext>
            </a:extLst>
          </p:cNvPr>
          <p:cNvSpPr txBox="1"/>
          <p:nvPr/>
        </p:nvSpPr>
        <p:spPr>
          <a:xfrm>
            <a:off x="3120572" y="195498"/>
            <a:ext cx="7794172" cy="646331"/>
          </a:xfrm>
          <a:prstGeom prst="rect">
            <a:avLst/>
          </a:prstGeom>
          <a:noFill/>
        </p:spPr>
        <p:txBody>
          <a:bodyPr wrap="square" rtlCol="0">
            <a:spAutoFit/>
          </a:bodyPr>
          <a:lstStyle/>
          <a:p>
            <a:r>
              <a:rPr lang="en-IN" sz="3600" u="sng" dirty="0">
                <a:latin typeface="Algerian" panose="04020705040A02060702" pitchFamily="82" charset="0"/>
              </a:rPr>
              <a:t>Containers diagram :</a:t>
            </a:r>
          </a:p>
        </p:txBody>
      </p:sp>
    </p:spTree>
    <p:extLst>
      <p:ext uri="{BB962C8B-B14F-4D97-AF65-F5344CB8AC3E}">
        <p14:creationId xmlns:p14="http://schemas.microsoft.com/office/powerpoint/2010/main" val="3980460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866AA8-0354-B449-68B7-32D509E1949B}"/>
              </a:ext>
            </a:extLst>
          </p:cNvPr>
          <p:cNvSpPr txBox="1"/>
          <p:nvPr/>
        </p:nvSpPr>
        <p:spPr>
          <a:xfrm>
            <a:off x="3468913" y="0"/>
            <a:ext cx="6096000" cy="584775"/>
          </a:xfrm>
          <a:prstGeom prst="rect">
            <a:avLst/>
          </a:prstGeom>
          <a:noFill/>
        </p:spPr>
        <p:txBody>
          <a:bodyPr wrap="square">
            <a:spAutoFit/>
          </a:bodyPr>
          <a:lstStyle/>
          <a:p>
            <a:pPr algn="l"/>
            <a:r>
              <a:rPr lang="en-US" sz="3200" u="sng" dirty="0">
                <a:latin typeface="Algerian" panose="04020705040A02060702" pitchFamily="82" charset="0"/>
              </a:rPr>
              <a:t>Benefits of containers :</a:t>
            </a:r>
            <a:endParaRPr lang="en-US" sz="3200" b="0" i="0" u="sng" dirty="0">
              <a:effectLst/>
              <a:latin typeface="Algerian" panose="04020705040A02060702" pitchFamily="82" charset="0"/>
            </a:endParaRPr>
          </a:p>
        </p:txBody>
      </p:sp>
      <p:sp>
        <p:nvSpPr>
          <p:cNvPr id="5" name="TextBox 4">
            <a:extLst>
              <a:ext uri="{FF2B5EF4-FFF2-40B4-BE49-F238E27FC236}">
                <a16:creationId xmlns:a16="http://schemas.microsoft.com/office/drawing/2014/main" id="{0A2ADB7B-2584-9ABD-2E55-F4C47AE33679}"/>
              </a:ext>
            </a:extLst>
          </p:cNvPr>
          <p:cNvSpPr txBox="1"/>
          <p:nvPr/>
        </p:nvSpPr>
        <p:spPr>
          <a:xfrm>
            <a:off x="43540" y="843677"/>
            <a:ext cx="3425373" cy="5539978"/>
          </a:xfrm>
          <a:prstGeom prst="rect">
            <a:avLst/>
          </a:prstGeom>
          <a:noFill/>
        </p:spPr>
        <p:txBody>
          <a:bodyPr wrap="square">
            <a:spAutoFit/>
          </a:bodyPr>
          <a:lstStyle/>
          <a:p>
            <a:pPr algn="l"/>
            <a:r>
              <a:rPr lang="en-US" sz="2800" b="1" i="0" u="sng" dirty="0">
                <a:solidFill>
                  <a:srgbClr val="202124"/>
                </a:solidFill>
                <a:effectLst/>
                <a:latin typeface="Franklin Gothic Book" panose="020B0503020102020204" pitchFamily="34" charset="0"/>
              </a:rPr>
              <a:t>Application isolation</a:t>
            </a:r>
          </a:p>
          <a:p>
            <a:pPr algn="l"/>
            <a:endParaRPr lang="en-US" sz="2800" b="1" i="0" u="sng" dirty="0">
              <a:solidFill>
                <a:srgbClr val="202124"/>
              </a:solidFill>
              <a:effectLst/>
              <a:latin typeface="Franklin Gothic Book" panose="020B0503020102020204" pitchFamily="34" charset="0"/>
            </a:endParaRPr>
          </a:p>
          <a:p>
            <a:pPr algn="l"/>
            <a:r>
              <a:rPr lang="en-US" sz="2800" b="0" i="0" dirty="0">
                <a:effectLst/>
                <a:latin typeface="Google Sans Text"/>
              </a:rPr>
              <a:t>Containers virtualize CPU, memory, storage, and network resources at the operating system level, providing developers with a view of the OS logically isolated from other applications.</a:t>
            </a:r>
          </a:p>
          <a:p>
            <a:pPr algn="l"/>
            <a:endParaRPr lang="en-US" b="0" i="0" dirty="0">
              <a:solidFill>
                <a:srgbClr val="5F6368"/>
              </a:solidFill>
              <a:effectLst/>
              <a:latin typeface="Google Sans Text"/>
            </a:endParaRPr>
          </a:p>
        </p:txBody>
      </p:sp>
      <p:cxnSp>
        <p:nvCxnSpPr>
          <p:cNvPr id="8" name="Straight Arrow Connector 7">
            <a:extLst>
              <a:ext uri="{FF2B5EF4-FFF2-40B4-BE49-F238E27FC236}">
                <a16:creationId xmlns:a16="http://schemas.microsoft.com/office/drawing/2014/main" id="{2CC91C8A-1176-4CA1-C704-DEECA7F49CB3}"/>
              </a:ext>
            </a:extLst>
          </p:cNvPr>
          <p:cNvCxnSpPr>
            <a:cxnSpLocks/>
          </p:cNvCxnSpPr>
          <p:nvPr/>
        </p:nvCxnSpPr>
        <p:spPr>
          <a:xfrm>
            <a:off x="3468913" y="584775"/>
            <a:ext cx="0" cy="62732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5426BE29-7D3F-CDED-6F60-DC5D662F0AA1}"/>
              </a:ext>
            </a:extLst>
          </p:cNvPr>
          <p:cNvSpPr txBox="1"/>
          <p:nvPr/>
        </p:nvSpPr>
        <p:spPr>
          <a:xfrm>
            <a:off x="3744685" y="843677"/>
            <a:ext cx="3715655" cy="5755422"/>
          </a:xfrm>
          <a:prstGeom prst="rect">
            <a:avLst/>
          </a:prstGeom>
          <a:noFill/>
        </p:spPr>
        <p:txBody>
          <a:bodyPr wrap="square">
            <a:spAutoFit/>
          </a:bodyPr>
          <a:lstStyle/>
          <a:p>
            <a:pPr algn="l"/>
            <a:r>
              <a:rPr lang="en-US" sz="2800" b="1" i="0" u="sng" dirty="0">
                <a:solidFill>
                  <a:srgbClr val="202124"/>
                </a:solidFill>
                <a:effectLst/>
              </a:rPr>
              <a:t>Workload portability</a:t>
            </a:r>
          </a:p>
          <a:p>
            <a:pPr algn="l"/>
            <a:endParaRPr lang="en-US" sz="2400" b="1" u="sng" dirty="0">
              <a:solidFill>
                <a:srgbClr val="202124"/>
              </a:solidFill>
              <a:latin typeface="Google Sans"/>
            </a:endParaRPr>
          </a:p>
          <a:p>
            <a:pPr algn="l"/>
            <a:endParaRPr lang="en-US" sz="2400" b="1" i="0" u="sng" dirty="0">
              <a:solidFill>
                <a:srgbClr val="202124"/>
              </a:solidFill>
              <a:effectLst/>
              <a:latin typeface="Google Sans"/>
            </a:endParaRPr>
          </a:p>
          <a:p>
            <a:pPr algn="l"/>
            <a:r>
              <a:rPr lang="en-US" sz="2400" b="0" i="0" dirty="0">
                <a:effectLst/>
                <a:latin typeface="Google Sans Text"/>
              </a:rPr>
              <a:t>Containers can run virtually anywhere, greatly easing development and deployment: on Linux, Windows, and Mac operating systems; on virtual machines or on physical servers; on a developer’s machine or in data centers on-premises; and of course, in the public cloud</a:t>
            </a:r>
            <a:r>
              <a:rPr lang="en-US" sz="2800" b="0" i="0" dirty="0">
                <a:effectLst/>
                <a:latin typeface="Google Sans Text"/>
              </a:rPr>
              <a:t>. </a:t>
            </a:r>
          </a:p>
        </p:txBody>
      </p:sp>
      <p:cxnSp>
        <p:nvCxnSpPr>
          <p:cNvPr id="13" name="Straight Arrow Connector 12">
            <a:extLst>
              <a:ext uri="{FF2B5EF4-FFF2-40B4-BE49-F238E27FC236}">
                <a16:creationId xmlns:a16="http://schemas.microsoft.com/office/drawing/2014/main" id="{81F785B1-9A1B-5A77-E03B-E9519DE8F17C}"/>
              </a:ext>
            </a:extLst>
          </p:cNvPr>
          <p:cNvCxnSpPr/>
          <p:nvPr/>
        </p:nvCxnSpPr>
        <p:spPr>
          <a:xfrm>
            <a:off x="7460340" y="584775"/>
            <a:ext cx="0" cy="62732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6C1FBFC3-1081-69CE-43A0-54365C11B15E}"/>
              </a:ext>
            </a:extLst>
          </p:cNvPr>
          <p:cNvSpPr txBox="1"/>
          <p:nvPr/>
        </p:nvSpPr>
        <p:spPr>
          <a:xfrm>
            <a:off x="7547431" y="843677"/>
            <a:ext cx="4601029" cy="5201424"/>
          </a:xfrm>
          <a:prstGeom prst="rect">
            <a:avLst/>
          </a:prstGeom>
          <a:noFill/>
        </p:spPr>
        <p:txBody>
          <a:bodyPr wrap="square">
            <a:spAutoFit/>
          </a:bodyPr>
          <a:lstStyle/>
          <a:p>
            <a:pPr algn="l"/>
            <a:r>
              <a:rPr lang="en-US" sz="2800" b="1" i="0" u="sng" dirty="0">
                <a:solidFill>
                  <a:srgbClr val="202124"/>
                </a:solidFill>
                <a:effectLst/>
                <a:latin typeface="Google Sans"/>
              </a:rPr>
              <a:t>Separation of responsibility</a:t>
            </a:r>
          </a:p>
          <a:p>
            <a:pPr algn="l"/>
            <a:endParaRPr lang="en-US" sz="2400" b="1" i="0" dirty="0">
              <a:solidFill>
                <a:srgbClr val="202124"/>
              </a:solidFill>
              <a:effectLst/>
              <a:latin typeface="Google Sans"/>
            </a:endParaRPr>
          </a:p>
          <a:p>
            <a:pPr algn="l"/>
            <a:r>
              <a:rPr lang="en-US" sz="2800" b="0" i="0" dirty="0">
                <a:effectLst/>
                <a:latin typeface="Google Sans Text"/>
              </a:rPr>
              <a:t>Containerization provides a clear separation of responsibility, as developers focus on application logic and dependencies, while IT operations teams can focus on deployment and management instead of application details such as specific software versions and configurations.</a:t>
            </a:r>
          </a:p>
        </p:txBody>
      </p:sp>
    </p:spTree>
    <p:extLst>
      <p:ext uri="{BB962C8B-B14F-4D97-AF65-F5344CB8AC3E}">
        <p14:creationId xmlns:p14="http://schemas.microsoft.com/office/powerpoint/2010/main" val="3788777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31E0DA-F617-DB10-EFB5-66C464375D4B}"/>
              </a:ext>
            </a:extLst>
          </p:cNvPr>
          <p:cNvSpPr txBox="1"/>
          <p:nvPr/>
        </p:nvSpPr>
        <p:spPr>
          <a:xfrm>
            <a:off x="1886857" y="0"/>
            <a:ext cx="9695542" cy="707886"/>
          </a:xfrm>
          <a:prstGeom prst="rect">
            <a:avLst/>
          </a:prstGeom>
          <a:noFill/>
        </p:spPr>
        <p:txBody>
          <a:bodyPr wrap="square" rtlCol="0">
            <a:spAutoFit/>
          </a:bodyPr>
          <a:lstStyle/>
          <a:p>
            <a:r>
              <a:rPr lang="en-IN" sz="4000" u="sng" dirty="0">
                <a:latin typeface="Algerian" panose="04020705040A02060702" pitchFamily="82" charset="0"/>
              </a:rPr>
              <a:t>ADVANTAGES AND DISADVANTAGES :</a:t>
            </a:r>
          </a:p>
        </p:txBody>
      </p:sp>
      <p:sp>
        <p:nvSpPr>
          <p:cNvPr id="3" name="TextBox 2">
            <a:extLst>
              <a:ext uri="{FF2B5EF4-FFF2-40B4-BE49-F238E27FC236}">
                <a16:creationId xmlns:a16="http://schemas.microsoft.com/office/drawing/2014/main" id="{22C8B35E-4A54-2395-0DCA-00F9306E2424}"/>
              </a:ext>
            </a:extLst>
          </p:cNvPr>
          <p:cNvSpPr txBox="1"/>
          <p:nvPr/>
        </p:nvSpPr>
        <p:spPr>
          <a:xfrm>
            <a:off x="595084" y="986972"/>
            <a:ext cx="4354286" cy="584775"/>
          </a:xfrm>
          <a:prstGeom prst="rect">
            <a:avLst/>
          </a:prstGeom>
          <a:noFill/>
        </p:spPr>
        <p:txBody>
          <a:bodyPr wrap="square" rtlCol="0">
            <a:spAutoFit/>
          </a:bodyPr>
          <a:lstStyle/>
          <a:p>
            <a:r>
              <a:rPr lang="en-IN" sz="3200" u="sng" dirty="0">
                <a:latin typeface="Algerian" panose="04020705040A02060702" pitchFamily="82" charset="0"/>
              </a:rPr>
              <a:t>ADVANTAGES</a:t>
            </a:r>
            <a:r>
              <a:rPr lang="en-IN" sz="3200" dirty="0">
                <a:latin typeface="Algerian" panose="04020705040A02060702" pitchFamily="82" charset="0"/>
              </a:rPr>
              <a:t> :</a:t>
            </a:r>
          </a:p>
        </p:txBody>
      </p:sp>
      <p:sp>
        <p:nvSpPr>
          <p:cNvPr id="5" name="TextBox 4">
            <a:extLst>
              <a:ext uri="{FF2B5EF4-FFF2-40B4-BE49-F238E27FC236}">
                <a16:creationId xmlns:a16="http://schemas.microsoft.com/office/drawing/2014/main" id="{70005A52-A083-731F-D2F9-833DC3D25B5D}"/>
              </a:ext>
            </a:extLst>
          </p:cNvPr>
          <p:cNvSpPr txBox="1"/>
          <p:nvPr/>
        </p:nvSpPr>
        <p:spPr>
          <a:xfrm>
            <a:off x="0" y="1850833"/>
            <a:ext cx="6096000" cy="4801314"/>
          </a:xfrm>
          <a:prstGeom prst="rect">
            <a:avLst/>
          </a:prstGeom>
          <a:noFill/>
        </p:spPr>
        <p:txBody>
          <a:bodyPr wrap="square">
            <a:spAutoFit/>
          </a:bodyPr>
          <a:lstStyle/>
          <a:p>
            <a:pPr algn="l" rtl="0" fontAlgn="base"/>
            <a:r>
              <a:rPr lang="en-IN" sz="3600" b="1" i="0" dirty="0">
                <a:effectLst/>
                <a:latin typeface="+mj-lt"/>
              </a:rPr>
              <a:t>1. Higher Scalability</a:t>
            </a:r>
          </a:p>
          <a:p>
            <a:pPr algn="l" rtl="0" fontAlgn="base"/>
            <a:endParaRPr lang="en-IN" sz="3600" b="1" i="0" dirty="0">
              <a:effectLst/>
              <a:latin typeface="+mj-lt"/>
            </a:endParaRPr>
          </a:p>
          <a:p>
            <a:pPr algn="l" rtl="0" fontAlgn="base"/>
            <a:r>
              <a:rPr lang="en-IN" sz="3600" b="0" i="0" dirty="0">
                <a:effectLst/>
                <a:latin typeface="+mj-lt"/>
              </a:rPr>
              <a:t>2. Pipeline Management</a:t>
            </a:r>
          </a:p>
          <a:p>
            <a:pPr algn="l" rtl="0" fontAlgn="base"/>
            <a:endParaRPr lang="en-IN" sz="3600" b="1" i="0" dirty="0">
              <a:effectLst/>
              <a:latin typeface="+mj-lt"/>
            </a:endParaRPr>
          </a:p>
          <a:p>
            <a:r>
              <a:rPr lang="en-IN" sz="3600" b="0" i="0" dirty="0">
                <a:effectLst/>
                <a:latin typeface="+mj-lt"/>
              </a:rPr>
              <a:t>3. Increased Productivity</a:t>
            </a:r>
          </a:p>
          <a:p>
            <a:endParaRPr lang="en-IN" sz="3600" b="0" i="0" dirty="0">
              <a:effectLst/>
              <a:latin typeface="+mj-lt"/>
            </a:endParaRPr>
          </a:p>
          <a:p>
            <a:pPr algn="l" rtl="0" fontAlgn="base"/>
            <a:r>
              <a:rPr lang="en-IN" sz="3600" dirty="0">
                <a:latin typeface="+mj-lt"/>
              </a:rPr>
              <a:t>4. </a:t>
            </a:r>
            <a:r>
              <a:rPr lang="en-IN" sz="3600" b="1" i="0" dirty="0">
                <a:effectLst/>
                <a:latin typeface="+mj-lt"/>
              </a:rPr>
              <a:t>Process Isolation</a:t>
            </a:r>
          </a:p>
          <a:p>
            <a:br>
              <a:rPr lang="en-IN" b="0" i="0" dirty="0">
                <a:effectLst/>
                <a:latin typeface="+mj-lt"/>
              </a:rPr>
            </a:br>
            <a:br>
              <a:rPr lang="en-IN" b="0" i="0" dirty="0">
                <a:effectLst/>
                <a:latin typeface="+mj-lt"/>
              </a:rPr>
            </a:br>
            <a:endParaRPr lang="en-IN" dirty="0">
              <a:latin typeface="+mj-lt"/>
            </a:endParaRPr>
          </a:p>
        </p:txBody>
      </p:sp>
      <p:cxnSp>
        <p:nvCxnSpPr>
          <p:cNvPr id="7" name="Straight Arrow Connector 6">
            <a:extLst>
              <a:ext uri="{FF2B5EF4-FFF2-40B4-BE49-F238E27FC236}">
                <a16:creationId xmlns:a16="http://schemas.microsoft.com/office/drawing/2014/main" id="{A8F39E4F-B75C-5928-7B38-F5D4F9638BE8}"/>
              </a:ext>
            </a:extLst>
          </p:cNvPr>
          <p:cNvCxnSpPr/>
          <p:nvPr/>
        </p:nvCxnSpPr>
        <p:spPr>
          <a:xfrm>
            <a:off x="5834743" y="707886"/>
            <a:ext cx="0" cy="61501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83D15EA7-3142-221F-AD03-A1558094F9B8}"/>
              </a:ext>
            </a:extLst>
          </p:cNvPr>
          <p:cNvSpPr txBox="1"/>
          <p:nvPr/>
        </p:nvSpPr>
        <p:spPr>
          <a:xfrm>
            <a:off x="6720117" y="856343"/>
            <a:ext cx="4601029" cy="584775"/>
          </a:xfrm>
          <a:prstGeom prst="rect">
            <a:avLst/>
          </a:prstGeom>
          <a:noFill/>
        </p:spPr>
        <p:txBody>
          <a:bodyPr wrap="square" rtlCol="0">
            <a:spAutoFit/>
          </a:bodyPr>
          <a:lstStyle/>
          <a:p>
            <a:r>
              <a:rPr lang="en-IN" sz="3200" u="sng" dirty="0">
                <a:latin typeface="Algerian" panose="04020705040A02060702" pitchFamily="82" charset="0"/>
              </a:rPr>
              <a:t>DISADVANTAGES :</a:t>
            </a:r>
          </a:p>
        </p:txBody>
      </p:sp>
      <p:sp>
        <p:nvSpPr>
          <p:cNvPr id="9" name="TextBox 8">
            <a:extLst>
              <a:ext uri="{FF2B5EF4-FFF2-40B4-BE49-F238E27FC236}">
                <a16:creationId xmlns:a16="http://schemas.microsoft.com/office/drawing/2014/main" id="{E5758D91-812E-35AB-99CB-1DE24C401812}"/>
              </a:ext>
            </a:extLst>
          </p:cNvPr>
          <p:cNvSpPr txBox="1"/>
          <p:nvPr/>
        </p:nvSpPr>
        <p:spPr>
          <a:xfrm>
            <a:off x="6270171" y="1774765"/>
            <a:ext cx="5660572" cy="5909310"/>
          </a:xfrm>
          <a:prstGeom prst="rect">
            <a:avLst/>
          </a:prstGeom>
          <a:noFill/>
        </p:spPr>
        <p:txBody>
          <a:bodyPr wrap="square" rtlCol="0">
            <a:spAutoFit/>
          </a:bodyPr>
          <a:lstStyle/>
          <a:p>
            <a:r>
              <a:rPr lang="en-IN" sz="3600" dirty="0">
                <a:latin typeface="+mj-lt"/>
              </a:rPr>
              <a:t>1 . </a:t>
            </a:r>
            <a:r>
              <a:rPr lang="en-IN" sz="3600" b="1" dirty="0">
                <a:effectLst/>
                <a:latin typeface="+mj-lt"/>
              </a:rPr>
              <a:t>Risks of using containers</a:t>
            </a:r>
          </a:p>
          <a:p>
            <a:endParaRPr lang="en-IN" sz="3600" b="1" dirty="0">
              <a:latin typeface="+mj-lt"/>
            </a:endParaRPr>
          </a:p>
          <a:p>
            <a:r>
              <a:rPr lang="en-IN" sz="3600" b="1" dirty="0">
                <a:effectLst/>
                <a:latin typeface="+mj-lt"/>
              </a:rPr>
              <a:t>2. Security limitations</a:t>
            </a:r>
          </a:p>
          <a:p>
            <a:endParaRPr lang="en-IN" sz="3600" b="1" dirty="0">
              <a:latin typeface="+mj-lt"/>
            </a:endParaRPr>
          </a:p>
          <a:p>
            <a:r>
              <a:rPr lang="en-IN" sz="3600" b="1" dirty="0">
                <a:effectLst/>
                <a:latin typeface="+mj-lt"/>
              </a:rPr>
              <a:t>3. Development difficulties</a:t>
            </a:r>
          </a:p>
          <a:p>
            <a:endParaRPr lang="en-IN" sz="3600" b="1" dirty="0">
              <a:latin typeface="+mj-lt"/>
            </a:endParaRPr>
          </a:p>
          <a:p>
            <a:r>
              <a:rPr lang="en-IN" sz="3600" b="1" dirty="0">
                <a:effectLst/>
                <a:latin typeface="+mj-lt"/>
              </a:rPr>
              <a:t>4. Increased expenses</a:t>
            </a:r>
          </a:p>
          <a:p>
            <a:endParaRPr lang="en-IN" sz="3600" b="1" dirty="0">
              <a:effectLst/>
              <a:latin typeface="+mj-lt"/>
            </a:endParaRPr>
          </a:p>
          <a:p>
            <a:endParaRPr lang="en-IN" sz="3600" b="1" dirty="0">
              <a:solidFill>
                <a:srgbClr val="333333"/>
              </a:solidFill>
              <a:effectLst/>
              <a:latin typeface="+mj-lt"/>
            </a:endParaRPr>
          </a:p>
          <a:p>
            <a:endParaRPr lang="en-IN" sz="3600" b="1" dirty="0">
              <a:solidFill>
                <a:srgbClr val="333333"/>
              </a:solidFill>
              <a:effectLst/>
            </a:endParaRPr>
          </a:p>
          <a:p>
            <a:endParaRPr lang="en-IN" dirty="0"/>
          </a:p>
        </p:txBody>
      </p:sp>
      <p:sp>
        <p:nvSpPr>
          <p:cNvPr id="4" name="Rectangle 3">
            <a:extLst>
              <a:ext uri="{FF2B5EF4-FFF2-40B4-BE49-F238E27FC236}">
                <a16:creationId xmlns:a16="http://schemas.microsoft.com/office/drawing/2014/main" id="{F887A8D1-377F-9D8B-A789-946F65B05455}"/>
              </a:ext>
            </a:extLst>
          </p:cNvPr>
          <p:cNvSpPr/>
          <p:nvPr/>
        </p:nvSpPr>
        <p:spPr>
          <a:xfrm>
            <a:off x="11089236" y="6389396"/>
            <a:ext cx="989040" cy="327693"/>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u="sng" dirty="0">
                <a:solidFill>
                  <a:schemeClr val="tx1"/>
                </a:solidFill>
                <a:hlinkClick r:id="rId2" action="ppaction://hlinksldjump">
                  <a:extLst>
                    <a:ext uri="{A12FA001-AC4F-418D-AE19-62706E023703}">
                      <ahyp:hlinkClr xmlns:ahyp="http://schemas.microsoft.com/office/drawing/2018/hyperlinkcolor" val="tx"/>
                    </a:ext>
                  </a:extLst>
                </a:hlinkClick>
              </a:rPr>
              <a:t>back</a:t>
            </a:r>
            <a:endParaRPr lang="en-IN" i="1" u="sng" dirty="0">
              <a:solidFill>
                <a:schemeClr val="tx1"/>
              </a:solidFill>
            </a:endParaRPr>
          </a:p>
        </p:txBody>
      </p:sp>
    </p:spTree>
    <p:extLst>
      <p:ext uri="{BB962C8B-B14F-4D97-AF65-F5344CB8AC3E}">
        <p14:creationId xmlns:p14="http://schemas.microsoft.com/office/powerpoint/2010/main" val="968315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79B6AE-726B-0A67-1762-6E68948C64A5}"/>
              </a:ext>
            </a:extLst>
          </p:cNvPr>
          <p:cNvSpPr>
            <a:spLocks noGrp="1"/>
          </p:cNvSpPr>
          <p:nvPr>
            <p:ph type="ctrTitle"/>
          </p:nvPr>
        </p:nvSpPr>
        <p:spPr>
          <a:xfrm>
            <a:off x="248529" y="158188"/>
            <a:ext cx="9195582" cy="1442012"/>
          </a:xfrm>
        </p:spPr>
        <p:txBody>
          <a:bodyPr>
            <a:normAutofit/>
          </a:bodyPr>
          <a:lstStyle/>
          <a:p>
            <a:pPr algn="l"/>
            <a:r>
              <a:rPr lang="en-IN" sz="8800" b="1" dirty="0">
                <a:latin typeface="Edwardian Script ITC" panose="030303020407070D0804" pitchFamily="66" charset="0"/>
              </a:rPr>
              <a:t>Group members name</a:t>
            </a:r>
          </a:p>
        </p:txBody>
      </p:sp>
      <p:sp>
        <p:nvSpPr>
          <p:cNvPr id="5" name="Subtitle 4">
            <a:extLst>
              <a:ext uri="{FF2B5EF4-FFF2-40B4-BE49-F238E27FC236}">
                <a16:creationId xmlns:a16="http://schemas.microsoft.com/office/drawing/2014/main" id="{BA2EE5A6-EB0F-8900-C07C-FA5E2795CB9C}"/>
              </a:ext>
            </a:extLst>
          </p:cNvPr>
          <p:cNvSpPr>
            <a:spLocks noGrp="1"/>
          </p:cNvSpPr>
          <p:nvPr>
            <p:ph type="subTitle" idx="1"/>
          </p:nvPr>
        </p:nvSpPr>
        <p:spPr>
          <a:xfrm>
            <a:off x="3766268" y="1734093"/>
            <a:ext cx="9144000" cy="1856226"/>
          </a:xfrm>
        </p:spPr>
        <p:txBody>
          <a:bodyPr>
            <a:noAutofit/>
          </a:bodyPr>
          <a:lstStyle/>
          <a:p>
            <a:pPr algn="just"/>
            <a:r>
              <a:rPr lang="en-IN" sz="4000" b="1" i="0" dirty="0">
                <a:solidFill>
                  <a:schemeClr val="bg2">
                    <a:lumMod val="10000"/>
                  </a:schemeClr>
                </a:solidFill>
                <a:effectLst/>
                <a:latin typeface="Edwardian Script ITC" panose="030303020407070D0804" pitchFamily="66" charset="0"/>
              </a:rPr>
              <a:t> </a:t>
            </a:r>
            <a:r>
              <a:rPr lang="en-IN" sz="4000" b="1" i="0" dirty="0">
                <a:effectLst/>
                <a:latin typeface="Edwardian Script ITC" panose="030303020407070D0804" pitchFamily="66" charset="0"/>
                <a:hlinkClick r:id="rId2" action="ppaction://hlinksldjump">
                  <a:extLst>
                    <a:ext uri="{A12FA001-AC4F-418D-AE19-62706E023703}">
                      <ahyp:hlinkClr xmlns:ahyp="http://schemas.microsoft.com/office/drawing/2018/hyperlinkcolor" val="tx"/>
                    </a:ext>
                  </a:extLst>
                </a:hlinkClick>
              </a:rPr>
              <a:t>Disha Sonani</a:t>
            </a:r>
            <a:endParaRPr lang="en-IN" sz="4000" b="1" i="0" dirty="0">
              <a:effectLst/>
              <a:latin typeface="Edwardian Script ITC" panose="030303020407070D0804" pitchFamily="66" charset="0"/>
            </a:endParaRPr>
          </a:p>
          <a:p>
            <a:pPr algn="just"/>
            <a:r>
              <a:rPr lang="en-IN" sz="4000" b="1" dirty="0" err="1">
                <a:latin typeface="Edwardian Script ITC" panose="030303020407070D0804" pitchFamily="66" charset="0"/>
                <a:hlinkClick r:id="rId3" action="ppaction://hlinksldjump">
                  <a:extLst>
                    <a:ext uri="{A12FA001-AC4F-418D-AE19-62706E023703}">
                      <ahyp:hlinkClr xmlns:ahyp="http://schemas.microsoft.com/office/drawing/2018/hyperlinkcolor" val="tx"/>
                    </a:ext>
                  </a:extLst>
                </a:hlinkClick>
              </a:rPr>
              <a:t>Yashasavi</a:t>
            </a:r>
            <a:r>
              <a:rPr lang="en-IN" sz="4000" b="1" dirty="0">
                <a:latin typeface="Edwardian Script ITC" panose="030303020407070D0804" pitchFamily="66" charset="0"/>
                <a:hlinkClick r:id="rId3" action="ppaction://hlinksldjump">
                  <a:extLst>
                    <a:ext uri="{A12FA001-AC4F-418D-AE19-62706E023703}">
                      <ahyp:hlinkClr xmlns:ahyp="http://schemas.microsoft.com/office/drawing/2018/hyperlinkcolor" val="tx"/>
                    </a:ext>
                  </a:extLst>
                </a:hlinkClick>
              </a:rPr>
              <a:t> </a:t>
            </a:r>
            <a:r>
              <a:rPr lang="en-IN" sz="4000" b="1" dirty="0" err="1">
                <a:latin typeface="Edwardian Script ITC" panose="030303020407070D0804" pitchFamily="66" charset="0"/>
                <a:hlinkClick r:id="rId3" action="ppaction://hlinksldjump">
                  <a:extLst>
                    <a:ext uri="{A12FA001-AC4F-418D-AE19-62706E023703}">
                      <ahyp:hlinkClr xmlns:ahyp="http://schemas.microsoft.com/office/drawing/2018/hyperlinkcolor" val="tx"/>
                    </a:ext>
                  </a:extLst>
                </a:hlinkClick>
              </a:rPr>
              <a:t>borda</a:t>
            </a:r>
            <a:endParaRPr lang="en-IN" sz="4000" b="1" dirty="0">
              <a:latin typeface="Edwardian Script ITC" panose="030303020407070D0804" pitchFamily="66" charset="0"/>
            </a:endParaRPr>
          </a:p>
          <a:p>
            <a:pPr algn="just"/>
            <a:r>
              <a:rPr lang="en-IN" sz="4000" b="1" i="0" dirty="0" err="1">
                <a:effectLst/>
                <a:latin typeface="Edwardian Script ITC" panose="030303020407070D0804" pitchFamily="66" charset="0"/>
                <a:hlinkClick r:id="rId4" action="ppaction://hlinksldjump">
                  <a:extLst>
                    <a:ext uri="{A12FA001-AC4F-418D-AE19-62706E023703}">
                      <ahyp:hlinkClr xmlns:ahyp="http://schemas.microsoft.com/office/drawing/2018/hyperlinkcolor" val="tx"/>
                    </a:ext>
                  </a:extLst>
                </a:hlinkClick>
              </a:rPr>
              <a:t>Khusboo</a:t>
            </a:r>
            <a:r>
              <a:rPr lang="en-IN" sz="4000" b="1" i="0" dirty="0">
                <a:effectLst/>
                <a:latin typeface="Edwardian Script ITC" panose="030303020407070D0804" pitchFamily="66" charset="0"/>
                <a:hlinkClick r:id="rId4" action="ppaction://hlinksldjump">
                  <a:extLst>
                    <a:ext uri="{A12FA001-AC4F-418D-AE19-62706E023703}">
                      <ahyp:hlinkClr xmlns:ahyp="http://schemas.microsoft.com/office/drawing/2018/hyperlinkcolor" val="tx"/>
                    </a:ext>
                  </a:extLst>
                </a:hlinkClick>
              </a:rPr>
              <a:t> </a:t>
            </a:r>
            <a:r>
              <a:rPr lang="en-IN" sz="4000" b="1" i="0" dirty="0" err="1">
                <a:effectLst/>
                <a:latin typeface="Edwardian Script ITC" panose="030303020407070D0804" pitchFamily="66" charset="0"/>
                <a:hlinkClick r:id="rId4" action="ppaction://hlinksldjump">
                  <a:extLst>
                    <a:ext uri="{A12FA001-AC4F-418D-AE19-62706E023703}">
                      <ahyp:hlinkClr xmlns:ahyp="http://schemas.microsoft.com/office/drawing/2018/hyperlinkcolor" val="tx"/>
                    </a:ext>
                  </a:extLst>
                </a:hlinkClick>
              </a:rPr>
              <a:t>gajera</a:t>
            </a:r>
            <a:endParaRPr lang="en-IN" sz="4000" b="1" i="0" dirty="0">
              <a:effectLst/>
              <a:latin typeface="Edwardian Script ITC" panose="030303020407070D0804" pitchFamily="66" charset="0"/>
            </a:endParaRPr>
          </a:p>
          <a:p>
            <a:pPr algn="just"/>
            <a:r>
              <a:rPr lang="en-IN" sz="4000" b="1" dirty="0" err="1">
                <a:latin typeface="Edwardian Script ITC" panose="030303020407070D0804" pitchFamily="66" charset="0"/>
                <a:hlinkClick r:id="rId5" action="ppaction://hlinksldjump">
                  <a:extLst>
                    <a:ext uri="{A12FA001-AC4F-418D-AE19-62706E023703}">
                      <ahyp:hlinkClr xmlns:ahyp="http://schemas.microsoft.com/office/drawing/2018/hyperlinkcolor" val="tx"/>
                    </a:ext>
                  </a:extLst>
                </a:hlinkClick>
              </a:rPr>
              <a:t>Vanita</a:t>
            </a:r>
            <a:r>
              <a:rPr lang="en-IN" sz="4000" b="1" dirty="0">
                <a:latin typeface="Edwardian Script ITC" panose="030303020407070D0804" pitchFamily="66" charset="0"/>
                <a:hlinkClick r:id="rId5" action="ppaction://hlinksldjump">
                  <a:extLst>
                    <a:ext uri="{A12FA001-AC4F-418D-AE19-62706E023703}">
                      <ahyp:hlinkClr xmlns:ahyp="http://schemas.microsoft.com/office/drawing/2018/hyperlinkcolor" val="tx"/>
                    </a:ext>
                  </a:extLst>
                </a:hlinkClick>
              </a:rPr>
              <a:t> Baraiya</a:t>
            </a:r>
            <a:endParaRPr lang="en-IN" sz="4000" b="1" dirty="0">
              <a:latin typeface="Edwardian Script ITC" panose="030303020407070D0804" pitchFamily="66" charset="0"/>
            </a:endParaRPr>
          </a:p>
          <a:p>
            <a:pPr algn="just"/>
            <a:r>
              <a:rPr lang="en-IN" sz="4000" b="1" i="0" dirty="0">
                <a:effectLst/>
                <a:latin typeface="Edwardian Script ITC" panose="030303020407070D0804" pitchFamily="66" charset="0"/>
                <a:hlinkClick r:id="rId6" action="ppaction://hlinksldjump">
                  <a:extLst>
                    <a:ext uri="{A12FA001-AC4F-418D-AE19-62706E023703}">
                      <ahyp:hlinkClr xmlns:ahyp="http://schemas.microsoft.com/office/drawing/2018/hyperlinkcolor" val="tx"/>
                    </a:ext>
                  </a:extLst>
                </a:hlinkClick>
              </a:rPr>
              <a:t>Bhakti </a:t>
            </a:r>
            <a:r>
              <a:rPr lang="en-IN" sz="4000" b="1" i="0" dirty="0" err="1">
                <a:effectLst/>
                <a:latin typeface="Edwardian Script ITC" panose="030303020407070D0804" pitchFamily="66" charset="0"/>
                <a:hlinkClick r:id="rId6" action="ppaction://hlinksldjump">
                  <a:extLst>
                    <a:ext uri="{A12FA001-AC4F-418D-AE19-62706E023703}">
                      <ahyp:hlinkClr xmlns:ahyp="http://schemas.microsoft.com/office/drawing/2018/hyperlinkcolor" val="tx"/>
                    </a:ext>
                  </a:extLst>
                </a:hlinkClick>
              </a:rPr>
              <a:t>meroliya</a:t>
            </a:r>
            <a:endParaRPr lang="en-IN" sz="4000" b="1" i="0" dirty="0">
              <a:effectLst/>
              <a:latin typeface="Edwardian Script ITC" panose="030303020407070D0804" pitchFamily="66" charset="0"/>
            </a:endParaRPr>
          </a:p>
          <a:p>
            <a:pPr algn="just"/>
            <a:r>
              <a:rPr lang="en-IN" sz="4000" b="1" dirty="0" err="1">
                <a:latin typeface="Edwardian Script ITC" panose="030303020407070D0804" pitchFamily="66" charset="0"/>
                <a:hlinkClick r:id="rId7" action="ppaction://hlinksldjump">
                  <a:extLst>
                    <a:ext uri="{A12FA001-AC4F-418D-AE19-62706E023703}">
                      <ahyp:hlinkClr xmlns:ahyp="http://schemas.microsoft.com/office/drawing/2018/hyperlinkcolor" val="tx"/>
                    </a:ext>
                  </a:extLst>
                </a:hlinkClick>
              </a:rPr>
              <a:t>Isha</a:t>
            </a:r>
            <a:r>
              <a:rPr lang="en-IN" sz="4000" b="1" dirty="0">
                <a:latin typeface="Edwardian Script ITC" panose="030303020407070D0804" pitchFamily="66" charset="0"/>
                <a:hlinkClick r:id="rId7" action="ppaction://hlinksldjump">
                  <a:extLst>
                    <a:ext uri="{A12FA001-AC4F-418D-AE19-62706E023703}">
                      <ahyp:hlinkClr xmlns:ahyp="http://schemas.microsoft.com/office/drawing/2018/hyperlinkcolor" val="tx"/>
                    </a:ext>
                  </a:extLst>
                </a:hlinkClick>
              </a:rPr>
              <a:t>  </a:t>
            </a:r>
            <a:r>
              <a:rPr lang="en-IN" sz="4000" b="1" dirty="0" err="1">
                <a:latin typeface="Edwardian Script ITC" panose="030303020407070D0804" pitchFamily="66" charset="0"/>
                <a:hlinkClick r:id="rId7" action="ppaction://hlinksldjump">
                  <a:extLst>
                    <a:ext uri="{A12FA001-AC4F-418D-AE19-62706E023703}">
                      <ahyp:hlinkClr xmlns:ahyp="http://schemas.microsoft.com/office/drawing/2018/hyperlinkcolor" val="tx"/>
                    </a:ext>
                  </a:extLst>
                </a:hlinkClick>
              </a:rPr>
              <a:t>sutariya</a:t>
            </a:r>
            <a:endParaRPr lang="en-IN" sz="4000" b="1" i="0" dirty="0">
              <a:effectLst/>
              <a:latin typeface="Edwardian Script ITC" panose="030303020407070D0804" pitchFamily="66" charset="0"/>
            </a:endParaRPr>
          </a:p>
          <a:p>
            <a:pPr algn="just"/>
            <a:endParaRPr lang="en-IN" sz="3200" b="0" i="0" dirty="0">
              <a:solidFill>
                <a:srgbClr val="610B4B"/>
              </a:solidFill>
              <a:effectLst/>
              <a:latin typeface="erdana"/>
            </a:endParaRPr>
          </a:p>
        </p:txBody>
      </p:sp>
    </p:spTree>
    <p:extLst>
      <p:ext uri="{BB962C8B-B14F-4D97-AF65-F5344CB8AC3E}">
        <p14:creationId xmlns:p14="http://schemas.microsoft.com/office/powerpoint/2010/main" val="3940293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609D48-BBC2-9A9A-9D44-BA84FCBD0DF6}"/>
              </a:ext>
            </a:extLst>
          </p:cNvPr>
          <p:cNvSpPr txBox="1"/>
          <p:nvPr/>
        </p:nvSpPr>
        <p:spPr>
          <a:xfrm>
            <a:off x="3135086" y="487886"/>
            <a:ext cx="8026400" cy="707886"/>
          </a:xfrm>
          <a:prstGeom prst="rect">
            <a:avLst/>
          </a:prstGeom>
          <a:noFill/>
        </p:spPr>
        <p:txBody>
          <a:bodyPr wrap="square" rtlCol="0">
            <a:spAutoFit/>
          </a:bodyPr>
          <a:lstStyle/>
          <a:p>
            <a:r>
              <a:rPr lang="en-IN" sz="4000" dirty="0">
                <a:latin typeface="Algerian" panose="04020705040A02060702" pitchFamily="82" charset="0"/>
              </a:rPr>
              <a:t>Machine learning </a:t>
            </a:r>
          </a:p>
        </p:txBody>
      </p:sp>
      <p:pic>
        <p:nvPicPr>
          <p:cNvPr id="3" name="Picture 2">
            <a:extLst>
              <a:ext uri="{FF2B5EF4-FFF2-40B4-BE49-F238E27FC236}">
                <a16:creationId xmlns:a16="http://schemas.microsoft.com/office/drawing/2014/main" id="{981E18AA-7626-DB56-2CA4-A084F7EFE86A}"/>
              </a:ext>
            </a:extLst>
          </p:cNvPr>
          <p:cNvPicPr>
            <a:picLocks noChangeAspect="1"/>
          </p:cNvPicPr>
          <p:nvPr/>
        </p:nvPicPr>
        <p:blipFill>
          <a:blip r:embed="rId2"/>
          <a:stretch>
            <a:fillRect/>
          </a:stretch>
        </p:blipFill>
        <p:spPr>
          <a:xfrm>
            <a:off x="8628873" y="360752"/>
            <a:ext cx="2681361" cy="1670039"/>
          </a:xfrm>
          <a:prstGeom prst="rect">
            <a:avLst/>
          </a:prstGeom>
        </p:spPr>
      </p:pic>
      <p:sp>
        <p:nvSpPr>
          <p:cNvPr id="4" name="TextBox 3">
            <a:extLst>
              <a:ext uri="{FF2B5EF4-FFF2-40B4-BE49-F238E27FC236}">
                <a16:creationId xmlns:a16="http://schemas.microsoft.com/office/drawing/2014/main" id="{EABCD2F0-29A5-9F84-9208-B98CDDBB5377}"/>
              </a:ext>
            </a:extLst>
          </p:cNvPr>
          <p:cNvSpPr txBox="1"/>
          <p:nvPr/>
        </p:nvSpPr>
        <p:spPr>
          <a:xfrm>
            <a:off x="8000979" y="2217468"/>
            <a:ext cx="3135085" cy="461665"/>
          </a:xfrm>
          <a:prstGeom prst="rect">
            <a:avLst/>
          </a:prstGeom>
          <a:noFill/>
        </p:spPr>
        <p:txBody>
          <a:bodyPr wrap="square" rtlCol="0">
            <a:spAutoFit/>
          </a:bodyPr>
          <a:lstStyle/>
          <a:p>
            <a:r>
              <a:rPr lang="en-IN" sz="2400" dirty="0" err="1">
                <a:latin typeface="Algerian" panose="04020705040A02060702" pitchFamily="82" charset="0"/>
              </a:rPr>
              <a:t>Vanita</a:t>
            </a:r>
            <a:r>
              <a:rPr lang="en-IN" sz="2400" dirty="0">
                <a:latin typeface="Algerian" panose="04020705040A02060702" pitchFamily="82" charset="0"/>
              </a:rPr>
              <a:t> </a:t>
            </a:r>
            <a:r>
              <a:rPr lang="en-IN" sz="2400" dirty="0" err="1">
                <a:latin typeface="Algerian" panose="04020705040A02060702" pitchFamily="82" charset="0"/>
              </a:rPr>
              <a:t>baraiya</a:t>
            </a:r>
            <a:endParaRPr lang="en-IN" sz="2400" dirty="0">
              <a:latin typeface="Algerian" panose="04020705040A02060702" pitchFamily="82" charset="0"/>
            </a:endParaRPr>
          </a:p>
        </p:txBody>
      </p:sp>
    </p:spTree>
    <p:extLst>
      <p:ext uri="{BB962C8B-B14F-4D97-AF65-F5344CB8AC3E}">
        <p14:creationId xmlns:p14="http://schemas.microsoft.com/office/powerpoint/2010/main" val="1938263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33DFD5-340C-A748-1BC4-93B431DCC0AE}"/>
              </a:ext>
            </a:extLst>
          </p:cNvPr>
          <p:cNvPicPr>
            <a:picLocks noChangeAspect="1"/>
          </p:cNvPicPr>
          <p:nvPr/>
        </p:nvPicPr>
        <p:blipFill>
          <a:blip r:embed="rId2"/>
          <a:stretch>
            <a:fillRect/>
          </a:stretch>
        </p:blipFill>
        <p:spPr>
          <a:xfrm>
            <a:off x="6096000" y="0"/>
            <a:ext cx="4426858" cy="4426857"/>
          </a:xfrm>
          <a:prstGeom prst="rect">
            <a:avLst/>
          </a:prstGeom>
        </p:spPr>
      </p:pic>
      <p:pic>
        <p:nvPicPr>
          <p:cNvPr id="5" name="Picture 4">
            <a:extLst>
              <a:ext uri="{FF2B5EF4-FFF2-40B4-BE49-F238E27FC236}">
                <a16:creationId xmlns:a16="http://schemas.microsoft.com/office/drawing/2014/main" id="{C20866FD-AFE1-9C6B-C676-68095B63238C}"/>
              </a:ext>
            </a:extLst>
          </p:cNvPr>
          <p:cNvPicPr>
            <a:picLocks noChangeAspect="1"/>
          </p:cNvPicPr>
          <p:nvPr/>
        </p:nvPicPr>
        <p:blipFill>
          <a:blip r:embed="rId3"/>
          <a:stretch>
            <a:fillRect/>
          </a:stretch>
        </p:blipFill>
        <p:spPr>
          <a:xfrm>
            <a:off x="7765142" y="2968171"/>
            <a:ext cx="4426858" cy="4019096"/>
          </a:xfrm>
          <a:prstGeom prst="rect">
            <a:avLst/>
          </a:prstGeom>
        </p:spPr>
      </p:pic>
      <p:sp>
        <p:nvSpPr>
          <p:cNvPr id="6" name="TextBox 5">
            <a:extLst>
              <a:ext uri="{FF2B5EF4-FFF2-40B4-BE49-F238E27FC236}">
                <a16:creationId xmlns:a16="http://schemas.microsoft.com/office/drawing/2014/main" id="{B03ECFB8-C2E4-350B-2B72-E2EAEC6E3EF1}"/>
              </a:ext>
            </a:extLst>
          </p:cNvPr>
          <p:cNvSpPr txBox="1"/>
          <p:nvPr/>
        </p:nvSpPr>
        <p:spPr>
          <a:xfrm>
            <a:off x="-14514" y="0"/>
            <a:ext cx="5805714" cy="769441"/>
          </a:xfrm>
          <a:prstGeom prst="rect">
            <a:avLst/>
          </a:prstGeom>
          <a:noFill/>
        </p:spPr>
        <p:txBody>
          <a:bodyPr wrap="square" rtlCol="0">
            <a:spAutoFit/>
          </a:bodyPr>
          <a:lstStyle/>
          <a:p>
            <a:r>
              <a:rPr lang="en-IN" sz="4400" u="sng" dirty="0">
                <a:latin typeface="Algerian" panose="04020705040A02060702" pitchFamily="82" charset="0"/>
              </a:rPr>
              <a:t>M A C H I N E</a:t>
            </a:r>
          </a:p>
        </p:txBody>
      </p:sp>
      <p:sp>
        <p:nvSpPr>
          <p:cNvPr id="7" name="TextBox 6">
            <a:extLst>
              <a:ext uri="{FF2B5EF4-FFF2-40B4-BE49-F238E27FC236}">
                <a16:creationId xmlns:a16="http://schemas.microsoft.com/office/drawing/2014/main" id="{678EA732-677B-0671-CD85-4850AD0B8188}"/>
              </a:ext>
            </a:extLst>
          </p:cNvPr>
          <p:cNvSpPr txBox="1"/>
          <p:nvPr/>
        </p:nvSpPr>
        <p:spPr>
          <a:xfrm>
            <a:off x="2032000" y="560136"/>
            <a:ext cx="4296228" cy="769441"/>
          </a:xfrm>
          <a:prstGeom prst="rect">
            <a:avLst/>
          </a:prstGeom>
          <a:noFill/>
        </p:spPr>
        <p:txBody>
          <a:bodyPr wrap="square" rtlCol="0">
            <a:spAutoFit/>
          </a:bodyPr>
          <a:lstStyle/>
          <a:p>
            <a:r>
              <a:rPr lang="en-IN" sz="4400" u="sng" dirty="0">
                <a:latin typeface="Algerian" panose="04020705040A02060702" pitchFamily="82" charset="0"/>
              </a:rPr>
              <a:t>L E A R N I N G : </a:t>
            </a:r>
          </a:p>
        </p:txBody>
      </p:sp>
      <p:sp>
        <p:nvSpPr>
          <p:cNvPr id="8" name="TextBox 7">
            <a:extLst>
              <a:ext uri="{FF2B5EF4-FFF2-40B4-BE49-F238E27FC236}">
                <a16:creationId xmlns:a16="http://schemas.microsoft.com/office/drawing/2014/main" id="{7DC73928-C3E0-A480-9C86-7C1E0D9DDCA7}"/>
              </a:ext>
            </a:extLst>
          </p:cNvPr>
          <p:cNvSpPr txBox="1"/>
          <p:nvPr/>
        </p:nvSpPr>
        <p:spPr>
          <a:xfrm>
            <a:off x="-14514" y="1323839"/>
            <a:ext cx="6110514" cy="6124754"/>
          </a:xfrm>
          <a:prstGeom prst="rect">
            <a:avLst/>
          </a:prstGeom>
          <a:noFill/>
        </p:spPr>
        <p:txBody>
          <a:bodyPr wrap="square" rtlCol="0">
            <a:spAutoFit/>
          </a:bodyPr>
          <a:lstStyle/>
          <a:p>
            <a:pPr marL="514350" indent="-514350">
              <a:buAutoNum type="arabicPeriod"/>
            </a:pPr>
            <a:r>
              <a:rPr lang="en-IN" sz="2800" dirty="0"/>
              <a:t>Machine learning is an application of artificial intelligence that intelligence that involves algorithms and data automatically analyse and make decision by itself without human intervention</a:t>
            </a:r>
          </a:p>
          <a:p>
            <a:pPr marL="514350" indent="-514350">
              <a:buAutoNum type="arabicPeriod"/>
            </a:pPr>
            <a:r>
              <a:rPr lang="en-IN" sz="2800" dirty="0"/>
              <a:t> It describes how computer perform   tasks on their own by previous experiences.</a:t>
            </a:r>
          </a:p>
          <a:p>
            <a:pPr marL="514350" indent="-514350">
              <a:buAutoNum type="arabicPeriod"/>
            </a:pPr>
            <a:r>
              <a:rPr lang="en-IN" sz="2800" dirty="0"/>
              <a:t> Therefore we can say in machine language artificial intelligence is generated on the basis of experience. </a:t>
            </a:r>
          </a:p>
          <a:p>
            <a:endParaRPr lang="en-IN" sz="2800" dirty="0"/>
          </a:p>
        </p:txBody>
      </p:sp>
    </p:spTree>
    <p:extLst>
      <p:ext uri="{BB962C8B-B14F-4D97-AF65-F5344CB8AC3E}">
        <p14:creationId xmlns:p14="http://schemas.microsoft.com/office/powerpoint/2010/main" val="4026289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DF81C2B-CF02-DCD4-8F2B-8B7CE11026AF}"/>
              </a:ext>
            </a:extLst>
          </p:cNvPr>
          <p:cNvPicPr>
            <a:picLocks noChangeAspect="1"/>
          </p:cNvPicPr>
          <p:nvPr/>
        </p:nvPicPr>
        <p:blipFill>
          <a:blip r:embed="rId2"/>
          <a:stretch>
            <a:fillRect/>
          </a:stretch>
        </p:blipFill>
        <p:spPr>
          <a:xfrm>
            <a:off x="0" y="1"/>
            <a:ext cx="12148456" cy="6858000"/>
          </a:xfrm>
          <a:prstGeom prst="rect">
            <a:avLst/>
          </a:prstGeom>
        </p:spPr>
      </p:pic>
    </p:spTree>
    <p:extLst>
      <p:ext uri="{BB962C8B-B14F-4D97-AF65-F5344CB8AC3E}">
        <p14:creationId xmlns:p14="http://schemas.microsoft.com/office/powerpoint/2010/main" val="4154163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AF5A0F-A67B-D681-0E4A-8B615CE426FE}"/>
              </a:ext>
            </a:extLst>
          </p:cNvPr>
          <p:cNvPicPr>
            <a:picLocks noChangeAspect="1"/>
          </p:cNvPicPr>
          <p:nvPr/>
        </p:nvPicPr>
        <p:blipFill>
          <a:blip r:embed="rId2"/>
          <a:stretch>
            <a:fillRect/>
          </a:stretch>
        </p:blipFill>
        <p:spPr>
          <a:xfrm>
            <a:off x="928914" y="2696536"/>
            <a:ext cx="9782628" cy="2032000"/>
          </a:xfrm>
          <a:prstGeom prst="rect">
            <a:avLst/>
          </a:prstGeom>
        </p:spPr>
      </p:pic>
      <p:sp>
        <p:nvSpPr>
          <p:cNvPr id="5" name="TextBox 4">
            <a:extLst>
              <a:ext uri="{FF2B5EF4-FFF2-40B4-BE49-F238E27FC236}">
                <a16:creationId xmlns:a16="http://schemas.microsoft.com/office/drawing/2014/main" id="{2778AE3E-CB7C-0AA0-416A-C024E1249C03}"/>
              </a:ext>
            </a:extLst>
          </p:cNvPr>
          <p:cNvSpPr txBox="1"/>
          <p:nvPr/>
        </p:nvSpPr>
        <p:spPr>
          <a:xfrm>
            <a:off x="-108859" y="-14514"/>
            <a:ext cx="3831771" cy="1477328"/>
          </a:xfrm>
          <a:prstGeom prst="rect">
            <a:avLst/>
          </a:prstGeom>
          <a:noFill/>
        </p:spPr>
        <p:txBody>
          <a:bodyPr wrap="square" rtlCol="0">
            <a:spAutoFit/>
          </a:bodyPr>
          <a:lstStyle/>
          <a:p>
            <a:pPr marL="342900" indent="-342900">
              <a:buAutoNum type="arabicPeriod"/>
            </a:pPr>
            <a:r>
              <a:rPr lang="en-IN" u="sng" dirty="0">
                <a:latin typeface="Algerian" panose="04020705040A02060702" pitchFamily="82" charset="0"/>
              </a:rPr>
              <a:t>Easily identifies trends and patterns :</a:t>
            </a:r>
          </a:p>
          <a:p>
            <a:pPr marL="342900" indent="-342900">
              <a:buAutoNum type="arabicPeriod"/>
            </a:pPr>
            <a:endParaRPr lang="en-IN" dirty="0">
              <a:latin typeface="Algerian" panose="04020705040A02060702" pitchFamily="82" charset="0"/>
            </a:endParaRPr>
          </a:p>
          <a:p>
            <a:endParaRPr lang="en-IN" dirty="0">
              <a:latin typeface="Algerian" panose="04020705040A02060702" pitchFamily="82" charset="0"/>
            </a:endParaRPr>
          </a:p>
          <a:p>
            <a:r>
              <a:rPr lang="en-IN" dirty="0">
                <a:latin typeface="Algerian" panose="04020705040A02060702" pitchFamily="82" charset="0"/>
              </a:rPr>
              <a:t> </a:t>
            </a:r>
            <a:endParaRPr lang="en-IN" dirty="0"/>
          </a:p>
        </p:txBody>
      </p:sp>
      <p:sp>
        <p:nvSpPr>
          <p:cNvPr id="6" name="TextBox 5">
            <a:extLst>
              <a:ext uri="{FF2B5EF4-FFF2-40B4-BE49-F238E27FC236}">
                <a16:creationId xmlns:a16="http://schemas.microsoft.com/office/drawing/2014/main" id="{1AE5588E-C45A-0138-0CFB-B313A4D8CA5D}"/>
              </a:ext>
            </a:extLst>
          </p:cNvPr>
          <p:cNvSpPr txBox="1"/>
          <p:nvPr/>
        </p:nvSpPr>
        <p:spPr>
          <a:xfrm>
            <a:off x="0" y="782110"/>
            <a:ext cx="4288973" cy="1938992"/>
          </a:xfrm>
          <a:prstGeom prst="rect">
            <a:avLst/>
          </a:prstGeom>
          <a:noFill/>
        </p:spPr>
        <p:txBody>
          <a:bodyPr wrap="square" rtlCol="0">
            <a:spAutoFit/>
          </a:bodyPr>
          <a:lstStyle/>
          <a:p>
            <a:r>
              <a:rPr lang="en-IN" sz="2400" dirty="0"/>
              <a:t>Machine learning can review large volumes of data and discover specific trends and pattens that would not be apparent to humans</a:t>
            </a:r>
          </a:p>
        </p:txBody>
      </p:sp>
      <p:sp>
        <p:nvSpPr>
          <p:cNvPr id="9" name="TextBox 8">
            <a:extLst>
              <a:ext uri="{FF2B5EF4-FFF2-40B4-BE49-F238E27FC236}">
                <a16:creationId xmlns:a16="http://schemas.microsoft.com/office/drawing/2014/main" id="{66AC12A6-4DE7-5F39-843E-4323BDAC070B}"/>
              </a:ext>
            </a:extLst>
          </p:cNvPr>
          <p:cNvSpPr txBox="1"/>
          <p:nvPr/>
        </p:nvSpPr>
        <p:spPr>
          <a:xfrm>
            <a:off x="4259943" y="-114686"/>
            <a:ext cx="3722911" cy="400110"/>
          </a:xfrm>
          <a:prstGeom prst="rect">
            <a:avLst/>
          </a:prstGeom>
          <a:noFill/>
        </p:spPr>
        <p:txBody>
          <a:bodyPr wrap="square" rtlCol="0">
            <a:spAutoFit/>
          </a:bodyPr>
          <a:lstStyle/>
          <a:p>
            <a:r>
              <a:rPr lang="en-IN" sz="2000" u="sng" dirty="0">
                <a:latin typeface="Algerian" panose="04020705040A02060702" pitchFamily="82" charset="0"/>
              </a:rPr>
              <a:t>3. Continuous improvement</a:t>
            </a:r>
          </a:p>
        </p:txBody>
      </p:sp>
      <p:sp>
        <p:nvSpPr>
          <p:cNvPr id="10" name="TextBox 9">
            <a:extLst>
              <a:ext uri="{FF2B5EF4-FFF2-40B4-BE49-F238E27FC236}">
                <a16:creationId xmlns:a16="http://schemas.microsoft.com/office/drawing/2014/main" id="{52F446E3-9BD8-E24A-0520-A2A91A506B5B}"/>
              </a:ext>
            </a:extLst>
          </p:cNvPr>
          <p:cNvSpPr txBox="1"/>
          <p:nvPr/>
        </p:nvSpPr>
        <p:spPr>
          <a:xfrm>
            <a:off x="4328888" y="191483"/>
            <a:ext cx="4071256" cy="1938992"/>
          </a:xfrm>
          <a:prstGeom prst="rect">
            <a:avLst/>
          </a:prstGeom>
          <a:noFill/>
        </p:spPr>
        <p:txBody>
          <a:bodyPr wrap="square" rtlCol="0">
            <a:spAutoFit/>
          </a:bodyPr>
          <a:lstStyle/>
          <a:p>
            <a:r>
              <a:rPr lang="en-IN" sz="2400" dirty="0"/>
              <a:t>As ML algorithms gain experience they keep improving in accuracy and efficiency. This lets them make better decisions</a:t>
            </a:r>
          </a:p>
        </p:txBody>
      </p:sp>
      <p:cxnSp>
        <p:nvCxnSpPr>
          <p:cNvPr id="12" name="Straight Arrow Connector 11">
            <a:extLst>
              <a:ext uri="{FF2B5EF4-FFF2-40B4-BE49-F238E27FC236}">
                <a16:creationId xmlns:a16="http://schemas.microsoft.com/office/drawing/2014/main" id="{56817074-E557-4670-0FEC-2D4075E56CF8}"/>
              </a:ext>
            </a:extLst>
          </p:cNvPr>
          <p:cNvCxnSpPr/>
          <p:nvPr/>
        </p:nvCxnSpPr>
        <p:spPr>
          <a:xfrm>
            <a:off x="8040914" y="-14514"/>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70F69A0-8A39-1BBB-6686-55A16465F8B4}"/>
              </a:ext>
            </a:extLst>
          </p:cNvPr>
          <p:cNvSpPr txBox="1"/>
          <p:nvPr/>
        </p:nvSpPr>
        <p:spPr>
          <a:xfrm>
            <a:off x="8519886" y="-145463"/>
            <a:ext cx="3541483" cy="461665"/>
          </a:xfrm>
          <a:prstGeom prst="rect">
            <a:avLst/>
          </a:prstGeom>
          <a:noFill/>
        </p:spPr>
        <p:txBody>
          <a:bodyPr wrap="square" rtlCol="0">
            <a:spAutoFit/>
          </a:bodyPr>
          <a:lstStyle/>
          <a:p>
            <a:r>
              <a:rPr lang="en-IN" sz="2400" u="sng" dirty="0">
                <a:latin typeface="Algerian" panose="04020705040A02060702" pitchFamily="82" charset="0"/>
              </a:rPr>
              <a:t>5. Wide applications</a:t>
            </a:r>
          </a:p>
        </p:txBody>
      </p:sp>
      <p:sp>
        <p:nvSpPr>
          <p:cNvPr id="17" name="TextBox 16">
            <a:extLst>
              <a:ext uri="{FF2B5EF4-FFF2-40B4-BE49-F238E27FC236}">
                <a16:creationId xmlns:a16="http://schemas.microsoft.com/office/drawing/2014/main" id="{3EED1A55-7B2D-B5F0-2691-C246FAFAD5AB}"/>
              </a:ext>
            </a:extLst>
          </p:cNvPr>
          <p:cNvSpPr txBox="1"/>
          <p:nvPr/>
        </p:nvSpPr>
        <p:spPr>
          <a:xfrm>
            <a:off x="8599713" y="236926"/>
            <a:ext cx="3381828" cy="2554545"/>
          </a:xfrm>
          <a:prstGeom prst="rect">
            <a:avLst/>
          </a:prstGeom>
          <a:noFill/>
        </p:spPr>
        <p:txBody>
          <a:bodyPr wrap="square" rtlCol="0">
            <a:spAutoFit/>
          </a:bodyPr>
          <a:lstStyle/>
          <a:p>
            <a:r>
              <a:rPr lang="en-IN" sz="2000" dirty="0"/>
              <a:t>You could be an e-tailer or a healthcare provider and make ML  works for you. Where it does apply. It holds the capability to help deliver a much more personal experience to customers while also targeting right customers</a:t>
            </a:r>
          </a:p>
        </p:txBody>
      </p:sp>
      <p:sp>
        <p:nvSpPr>
          <p:cNvPr id="19" name="TextBox 18">
            <a:extLst>
              <a:ext uri="{FF2B5EF4-FFF2-40B4-BE49-F238E27FC236}">
                <a16:creationId xmlns:a16="http://schemas.microsoft.com/office/drawing/2014/main" id="{1F389367-0E97-785D-28EE-5D0015C42D28}"/>
              </a:ext>
            </a:extLst>
          </p:cNvPr>
          <p:cNvSpPr txBox="1"/>
          <p:nvPr/>
        </p:nvSpPr>
        <p:spPr>
          <a:xfrm>
            <a:off x="54429" y="4703969"/>
            <a:ext cx="4288972" cy="369332"/>
          </a:xfrm>
          <a:prstGeom prst="rect">
            <a:avLst/>
          </a:prstGeom>
          <a:noFill/>
        </p:spPr>
        <p:txBody>
          <a:bodyPr wrap="square" rtlCol="0">
            <a:spAutoFit/>
          </a:bodyPr>
          <a:lstStyle/>
          <a:p>
            <a:r>
              <a:rPr lang="en-IN" u="sng" dirty="0">
                <a:latin typeface="Algerian" panose="04020705040A02060702" pitchFamily="82" charset="0"/>
              </a:rPr>
              <a:t>2. No human intervention needed :</a:t>
            </a:r>
          </a:p>
        </p:txBody>
      </p:sp>
      <p:sp>
        <p:nvSpPr>
          <p:cNvPr id="20" name="TextBox 19">
            <a:extLst>
              <a:ext uri="{FF2B5EF4-FFF2-40B4-BE49-F238E27FC236}">
                <a16:creationId xmlns:a16="http://schemas.microsoft.com/office/drawing/2014/main" id="{990ADA18-5EE2-15DF-4A84-683886DFDFCC}"/>
              </a:ext>
            </a:extLst>
          </p:cNvPr>
          <p:cNvSpPr txBox="1"/>
          <p:nvPr/>
        </p:nvSpPr>
        <p:spPr>
          <a:xfrm>
            <a:off x="148773" y="5037573"/>
            <a:ext cx="4140200" cy="1938992"/>
          </a:xfrm>
          <a:prstGeom prst="rect">
            <a:avLst/>
          </a:prstGeom>
          <a:noFill/>
        </p:spPr>
        <p:txBody>
          <a:bodyPr wrap="square" rtlCol="0">
            <a:spAutoFit/>
          </a:bodyPr>
          <a:lstStyle/>
          <a:p>
            <a:r>
              <a:rPr lang="en-IN" sz="2000" dirty="0"/>
              <a:t>With ML you don’t need to babysit your project every step of the way. Since it means giving machines the ability to learn, it lets them make predications and also improves the algorithms on their own </a:t>
            </a:r>
          </a:p>
        </p:txBody>
      </p:sp>
      <p:sp>
        <p:nvSpPr>
          <p:cNvPr id="21" name="TextBox 20">
            <a:extLst>
              <a:ext uri="{FF2B5EF4-FFF2-40B4-BE49-F238E27FC236}">
                <a16:creationId xmlns:a16="http://schemas.microsoft.com/office/drawing/2014/main" id="{0AB4A94D-6EFE-1BA8-6096-ADB1294E1C48}"/>
              </a:ext>
            </a:extLst>
          </p:cNvPr>
          <p:cNvSpPr txBox="1"/>
          <p:nvPr/>
        </p:nvSpPr>
        <p:spPr>
          <a:xfrm>
            <a:off x="5294090" y="4736883"/>
            <a:ext cx="6897910" cy="1261884"/>
          </a:xfrm>
          <a:prstGeom prst="rect">
            <a:avLst/>
          </a:prstGeom>
          <a:noFill/>
        </p:spPr>
        <p:txBody>
          <a:bodyPr wrap="square" rtlCol="0">
            <a:spAutoFit/>
          </a:bodyPr>
          <a:lstStyle/>
          <a:p>
            <a:r>
              <a:rPr lang="en-IN" sz="2000" u="sng" dirty="0">
                <a:latin typeface="Algerian" panose="04020705040A02060702" pitchFamily="82" charset="0"/>
              </a:rPr>
              <a:t>4. Handling Multi Dimensional and multi variety data :</a:t>
            </a:r>
          </a:p>
          <a:p>
            <a:endParaRPr lang="en-IN" dirty="0">
              <a:latin typeface="Algerian" panose="04020705040A02060702" pitchFamily="82" charset="0"/>
            </a:endParaRPr>
          </a:p>
          <a:p>
            <a:endParaRPr lang="en-IN" dirty="0"/>
          </a:p>
        </p:txBody>
      </p:sp>
      <p:sp>
        <p:nvSpPr>
          <p:cNvPr id="22" name="TextBox 21">
            <a:extLst>
              <a:ext uri="{FF2B5EF4-FFF2-40B4-BE49-F238E27FC236}">
                <a16:creationId xmlns:a16="http://schemas.microsoft.com/office/drawing/2014/main" id="{314D467E-EA54-04DF-3C17-C25F42698BAB}"/>
              </a:ext>
            </a:extLst>
          </p:cNvPr>
          <p:cNvSpPr txBox="1"/>
          <p:nvPr/>
        </p:nvSpPr>
        <p:spPr>
          <a:xfrm>
            <a:off x="5341257" y="5322595"/>
            <a:ext cx="6357257" cy="1569660"/>
          </a:xfrm>
          <a:prstGeom prst="rect">
            <a:avLst/>
          </a:prstGeom>
          <a:noFill/>
        </p:spPr>
        <p:txBody>
          <a:bodyPr wrap="square" rtlCol="0">
            <a:spAutoFit/>
          </a:bodyPr>
          <a:lstStyle/>
          <a:p>
            <a:r>
              <a:rPr lang="en-IN" sz="2400" dirty="0"/>
              <a:t>Machine learning algorithms are good at handling data that are Multidimensional and multi- variety can do this in in dynamic or uncertain environment</a:t>
            </a:r>
          </a:p>
        </p:txBody>
      </p:sp>
      <p:sp>
        <p:nvSpPr>
          <p:cNvPr id="23" name="TextBox 22">
            <a:extLst>
              <a:ext uri="{FF2B5EF4-FFF2-40B4-BE49-F238E27FC236}">
                <a16:creationId xmlns:a16="http://schemas.microsoft.com/office/drawing/2014/main" id="{1FBDA6D8-C142-58A5-9719-DDB330069B44}"/>
              </a:ext>
            </a:extLst>
          </p:cNvPr>
          <p:cNvSpPr txBox="1"/>
          <p:nvPr/>
        </p:nvSpPr>
        <p:spPr>
          <a:xfrm>
            <a:off x="4288973" y="2130475"/>
            <a:ext cx="3381828" cy="584775"/>
          </a:xfrm>
          <a:prstGeom prst="rect">
            <a:avLst/>
          </a:prstGeom>
          <a:noFill/>
        </p:spPr>
        <p:txBody>
          <a:bodyPr wrap="square" rtlCol="0">
            <a:spAutoFit/>
          </a:bodyPr>
          <a:lstStyle/>
          <a:p>
            <a:r>
              <a:rPr lang="en-IN" sz="3200" u="sng" dirty="0">
                <a:latin typeface="Algerian" panose="04020705040A02060702" pitchFamily="82" charset="0"/>
              </a:rPr>
              <a:t>ADVANTAGES</a:t>
            </a:r>
            <a:r>
              <a:rPr lang="en-IN" sz="3200" dirty="0">
                <a:latin typeface="Algerian" panose="04020705040A02060702" pitchFamily="82" charset="0"/>
              </a:rPr>
              <a:t> :</a:t>
            </a:r>
          </a:p>
        </p:txBody>
      </p:sp>
    </p:spTree>
    <p:extLst>
      <p:ext uri="{BB962C8B-B14F-4D97-AF65-F5344CB8AC3E}">
        <p14:creationId xmlns:p14="http://schemas.microsoft.com/office/powerpoint/2010/main" val="3530151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8FDD8E-3B9A-AC0E-B5CA-E24CA456CD3E}"/>
              </a:ext>
            </a:extLst>
          </p:cNvPr>
          <p:cNvSpPr txBox="1"/>
          <p:nvPr/>
        </p:nvSpPr>
        <p:spPr>
          <a:xfrm>
            <a:off x="3780971" y="-145851"/>
            <a:ext cx="12119430" cy="646331"/>
          </a:xfrm>
          <a:prstGeom prst="rect">
            <a:avLst/>
          </a:prstGeom>
          <a:noFill/>
        </p:spPr>
        <p:txBody>
          <a:bodyPr wrap="square" rtlCol="0">
            <a:spAutoFit/>
          </a:bodyPr>
          <a:lstStyle/>
          <a:p>
            <a:r>
              <a:rPr lang="en-IN" sz="3600" u="sng" dirty="0">
                <a:latin typeface="Algerian" panose="04020705040A02060702" pitchFamily="82" charset="0"/>
              </a:rPr>
              <a:t>DISADVANTAGES</a:t>
            </a:r>
            <a:r>
              <a:rPr lang="en-IN" sz="3600" u="sng" dirty="0"/>
              <a:t> :</a:t>
            </a:r>
          </a:p>
        </p:txBody>
      </p:sp>
      <p:pic>
        <p:nvPicPr>
          <p:cNvPr id="4" name="Picture 3">
            <a:extLst>
              <a:ext uri="{FF2B5EF4-FFF2-40B4-BE49-F238E27FC236}">
                <a16:creationId xmlns:a16="http://schemas.microsoft.com/office/drawing/2014/main" id="{9B6542D1-6E39-9E2F-E6A5-384F7C1A0814}"/>
              </a:ext>
            </a:extLst>
          </p:cNvPr>
          <p:cNvPicPr>
            <a:picLocks noChangeAspect="1"/>
          </p:cNvPicPr>
          <p:nvPr/>
        </p:nvPicPr>
        <p:blipFill>
          <a:blip r:embed="rId2"/>
          <a:stretch>
            <a:fillRect/>
          </a:stretch>
        </p:blipFill>
        <p:spPr>
          <a:xfrm>
            <a:off x="3926115" y="1604984"/>
            <a:ext cx="3788227" cy="3586346"/>
          </a:xfrm>
          <a:prstGeom prst="rect">
            <a:avLst/>
          </a:prstGeom>
        </p:spPr>
      </p:pic>
      <p:sp>
        <p:nvSpPr>
          <p:cNvPr id="5" name="TextBox 4">
            <a:extLst>
              <a:ext uri="{FF2B5EF4-FFF2-40B4-BE49-F238E27FC236}">
                <a16:creationId xmlns:a16="http://schemas.microsoft.com/office/drawing/2014/main" id="{0A202031-592D-3D2C-0508-CAFE3D8172B6}"/>
              </a:ext>
            </a:extLst>
          </p:cNvPr>
          <p:cNvSpPr txBox="1"/>
          <p:nvPr/>
        </p:nvSpPr>
        <p:spPr>
          <a:xfrm>
            <a:off x="48983" y="238870"/>
            <a:ext cx="3933371" cy="523220"/>
          </a:xfrm>
          <a:prstGeom prst="rect">
            <a:avLst/>
          </a:prstGeom>
          <a:noFill/>
        </p:spPr>
        <p:txBody>
          <a:bodyPr wrap="square" rtlCol="0">
            <a:spAutoFit/>
          </a:bodyPr>
          <a:lstStyle/>
          <a:p>
            <a:r>
              <a:rPr lang="en-IN" sz="2800" u="sng" dirty="0">
                <a:latin typeface="Algerian" panose="04020705040A02060702" pitchFamily="82" charset="0"/>
              </a:rPr>
              <a:t>1. Data Acquisition </a:t>
            </a:r>
            <a:r>
              <a:rPr lang="en-IN" sz="2800" dirty="0">
                <a:latin typeface="Algerian" panose="04020705040A02060702" pitchFamily="82" charset="0"/>
              </a:rPr>
              <a:t>:</a:t>
            </a:r>
          </a:p>
        </p:txBody>
      </p:sp>
      <p:sp>
        <p:nvSpPr>
          <p:cNvPr id="8" name="TextBox 7">
            <a:extLst>
              <a:ext uri="{FF2B5EF4-FFF2-40B4-BE49-F238E27FC236}">
                <a16:creationId xmlns:a16="http://schemas.microsoft.com/office/drawing/2014/main" id="{7B7A7A74-EA0B-D4E2-D6DB-32FB0A1D2741}"/>
              </a:ext>
            </a:extLst>
          </p:cNvPr>
          <p:cNvSpPr txBox="1"/>
          <p:nvPr/>
        </p:nvSpPr>
        <p:spPr>
          <a:xfrm>
            <a:off x="-29483" y="602902"/>
            <a:ext cx="4089400" cy="2677656"/>
          </a:xfrm>
          <a:prstGeom prst="rect">
            <a:avLst/>
          </a:prstGeom>
          <a:noFill/>
        </p:spPr>
        <p:txBody>
          <a:bodyPr wrap="square" rtlCol="0">
            <a:spAutoFit/>
          </a:bodyPr>
          <a:lstStyle/>
          <a:p>
            <a:r>
              <a:rPr lang="en-IN" sz="2400" dirty="0"/>
              <a:t>Machine learning requires massive data sets to train on and these should be inclusive/unbiased and of good quality. There can also be times where they must wait for new data to be generated.</a:t>
            </a:r>
          </a:p>
        </p:txBody>
      </p:sp>
      <p:sp>
        <p:nvSpPr>
          <p:cNvPr id="9" name="TextBox 8">
            <a:extLst>
              <a:ext uri="{FF2B5EF4-FFF2-40B4-BE49-F238E27FC236}">
                <a16:creationId xmlns:a16="http://schemas.microsoft.com/office/drawing/2014/main" id="{F0897031-E351-0862-AC68-39F752EB3416}"/>
              </a:ext>
            </a:extLst>
          </p:cNvPr>
          <p:cNvSpPr txBox="1"/>
          <p:nvPr/>
        </p:nvSpPr>
        <p:spPr>
          <a:xfrm>
            <a:off x="7714342" y="177314"/>
            <a:ext cx="4789714" cy="523220"/>
          </a:xfrm>
          <a:prstGeom prst="rect">
            <a:avLst/>
          </a:prstGeom>
          <a:noFill/>
        </p:spPr>
        <p:txBody>
          <a:bodyPr wrap="square" rtlCol="0">
            <a:spAutoFit/>
          </a:bodyPr>
          <a:lstStyle/>
          <a:p>
            <a:r>
              <a:rPr lang="en-IN" sz="2800" u="sng" dirty="0">
                <a:latin typeface="Algerian" panose="04020705040A02060702" pitchFamily="82" charset="0"/>
              </a:rPr>
              <a:t>2. Time and Resources </a:t>
            </a:r>
            <a:r>
              <a:rPr lang="en-IN" sz="2400" u="sng" dirty="0">
                <a:latin typeface="Algerian" panose="04020705040A02060702" pitchFamily="82" charset="0"/>
              </a:rPr>
              <a:t>:</a:t>
            </a:r>
          </a:p>
        </p:txBody>
      </p:sp>
      <p:sp>
        <p:nvSpPr>
          <p:cNvPr id="11" name="TextBox 10">
            <a:extLst>
              <a:ext uri="{FF2B5EF4-FFF2-40B4-BE49-F238E27FC236}">
                <a16:creationId xmlns:a16="http://schemas.microsoft.com/office/drawing/2014/main" id="{90524FEB-87B3-3F98-2F14-567A8D7043C9}"/>
              </a:ext>
            </a:extLst>
          </p:cNvPr>
          <p:cNvSpPr txBox="1"/>
          <p:nvPr/>
        </p:nvSpPr>
        <p:spPr>
          <a:xfrm>
            <a:off x="7795997" y="720420"/>
            <a:ext cx="4089400" cy="2554545"/>
          </a:xfrm>
          <a:prstGeom prst="rect">
            <a:avLst/>
          </a:prstGeom>
          <a:noFill/>
        </p:spPr>
        <p:txBody>
          <a:bodyPr wrap="square" rtlCol="0">
            <a:spAutoFit/>
          </a:bodyPr>
          <a:lstStyle/>
          <a:p>
            <a:r>
              <a:rPr lang="en-IN" sz="2000" dirty="0"/>
              <a:t>ML needs enough time to let the algorithms learn and develop enough to fulfil their purpose with a considerable amount of accuracy and relevancy. It also needs massive resources to function. This can mean additional requirements of computer power for you.</a:t>
            </a:r>
          </a:p>
        </p:txBody>
      </p:sp>
      <p:sp>
        <p:nvSpPr>
          <p:cNvPr id="12" name="TextBox 11">
            <a:extLst>
              <a:ext uri="{FF2B5EF4-FFF2-40B4-BE49-F238E27FC236}">
                <a16:creationId xmlns:a16="http://schemas.microsoft.com/office/drawing/2014/main" id="{A315A5C9-178F-BEB0-9555-53BB6744BBFF}"/>
              </a:ext>
            </a:extLst>
          </p:cNvPr>
          <p:cNvSpPr txBox="1"/>
          <p:nvPr/>
        </p:nvSpPr>
        <p:spPr>
          <a:xfrm>
            <a:off x="-29483" y="3255569"/>
            <a:ext cx="4385129" cy="830997"/>
          </a:xfrm>
          <a:prstGeom prst="rect">
            <a:avLst/>
          </a:prstGeom>
          <a:noFill/>
        </p:spPr>
        <p:txBody>
          <a:bodyPr wrap="square" rtlCol="0">
            <a:spAutoFit/>
          </a:bodyPr>
          <a:lstStyle/>
          <a:p>
            <a:r>
              <a:rPr lang="en-IN" sz="2400" u="sng" dirty="0">
                <a:latin typeface="Algerian" panose="04020705040A02060702" pitchFamily="82" charset="0"/>
              </a:rPr>
              <a:t>3. High Error susceptibility : </a:t>
            </a:r>
          </a:p>
        </p:txBody>
      </p:sp>
      <p:sp>
        <p:nvSpPr>
          <p:cNvPr id="16" name="TextBox 15">
            <a:extLst>
              <a:ext uri="{FF2B5EF4-FFF2-40B4-BE49-F238E27FC236}">
                <a16:creationId xmlns:a16="http://schemas.microsoft.com/office/drawing/2014/main" id="{ECF8DBD8-C0D7-0107-9113-7537D54DF7FE}"/>
              </a:ext>
            </a:extLst>
          </p:cNvPr>
          <p:cNvSpPr txBox="1"/>
          <p:nvPr/>
        </p:nvSpPr>
        <p:spPr>
          <a:xfrm>
            <a:off x="0" y="3894023"/>
            <a:ext cx="3545115" cy="3046988"/>
          </a:xfrm>
          <a:prstGeom prst="rect">
            <a:avLst/>
          </a:prstGeom>
          <a:noFill/>
        </p:spPr>
        <p:txBody>
          <a:bodyPr wrap="square" rtlCol="0">
            <a:spAutoFit/>
          </a:bodyPr>
          <a:lstStyle/>
          <a:p>
            <a:r>
              <a:rPr lang="en-IN" sz="2400" dirty="0"/>
              <a:t>Machine learning is autonomous but highly susceptible to errors. And when  they do get noticed.</a:t>
            </a:r>
          </a:p>
          <a:p>
            <a:r>
              <a:rPr lang="en-IN" sz="2400" dirty="0"/>
              <a:t>It takes quite some time to recognize the source of the issues, and even to correct it.  </a:t>
            </a:r>
          </a:p>
        </p:txBody>
      </p:sp>
      <p:cxnSp>
        <p:nvCxnSpPr>
          <p:cNvPr id="18" name="Straight Arrow Connector 17">
            <a:extLst>
              <a:ext uri="{FF2B5EF4-FFF2-40B4-BE49-F238E27FC236}">
                <a16:creationId xmlns:a16="http://schemas.microsoft.com/office/drawing/2014/main" id="{93918DC9-5F48-6CF4-438D-49D0B441C0F5}"/>
              </a:ext>
            </a:extLst>
          </p:cNvPr>
          <p:cNvCxnSpPr/>
          <p:nvPr/>
        </p:nvCxnSpPr>
        <p:spPr>
          <a:xfrm flipH="1" flipV="1">
            <a:off x="2133600" y="3367314"/>
            <a:ext cx="58964" cy="61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702152A-C7B0-533C-7A9E-AA1BE32093B1}"/>
              </a:ext>
            </a:extLst>
          </p:cNvPr>
          <p:cNvSpPr txBox="1"/>
          <p:nvPr/>
        </p:nvSpPr>
        <p:spPr>
          <a:xfrm>
            <a:off x="7772402" y="3382981"/>
            <a:ext cx="5119914" cy="400110"/>
          </a:xfrm>
          <a:prstGeom prst="rect">
            <a:avLst/>
          </a:prstGeom>
          <a:noFill/>
        </p:spPr>
        <p:txBody>
          <a:bodyPr wrap="square" rtlCol="0">
            <a:spAutoFit/>
          </a:bodyPr>
          <a:lstStyle/>
          <a:p>
            <a:r>
              <a:rPr lang="en-IN" sz="2000" u="sng" dirty="0">
                <a:latin typeface="Algerian" panose="04020705040A02060702" pitchFamily="82" charset="0"/>
              </a:rPr>
              <a:t>4. Interpretation of results:</a:t>
            </a:r>
          </a:p>
        </p:txBody>
      </p:sp>
      <p:sp>
        <p:nvSpPr>
          <p:cNvPr id="20" name="TextBox 19">
            <a:extLst>
              <a:ext uri="{FF2B5EF4-FFF2-40B4-BE49-F238E27FC236}">
                <a16:creationId xmlns:a16="http://schemas.microsoft.com/office/drawing/2014/main" id="{0EE9ECEA-0BF8-EEAF-9A10-5D6CEACFA0A8}"/>
              </a:ext>
            </a:extLst>
          </p:cNvPr>
          <p:cNvSpPr txBox="1"/>
          <p:nvPr/>
        </p:nvSpPr>
        <p:spPr>
          <a:xfrm>
            <a:off x="7910286" y="3848957"/>
            <a:ext cx="4031343" cy="2308324"/>
          </a:xfrm>
          <a:prstGeom prst="rect">
            <a:avLst/>
          </a:prstGeom>
          <a:noFill/>
        </p:spPr>
        <p:txBody>
          <a:bodyPr wrap="square" rtlCol="0">
            <a:spAutoFit/>
          </a:bodyPr>
          <a:lstStyle/>
          <a:p>
            <a:r>
              <a:rPr lang="en-IN" sz="2400" dirty="0"/>
              <a:t>Another major challenge is the ability to accurately interpret results generated by the algorithms. You must also carefully choose the algorithms for your purpose.</a:t>
            </a:r>
          </a:p>
        </p:txBody>
      </p:sp>
    </p:spTree>
    <p:extLst>
      <p:ext uri="{BB962C8B-B14F-4D97-AF65-F5344CB8AC3E}">
        <p14:creationId xmlns:p14="http://schemas.microsoft.com/office/powerpoint/2010/main" val="3485721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7BDB27-0474-AE5E-72ED-74A8E7BA1E89}"/>
              </a:ext>
            </a:extLst>
          </p:cNvPr>
          <p:cNvSpPr txBox="1"/>
          <p:nvPr/>
        </p:nvSpPr>
        <p:spPr>
          <a:xfrm>
            <a:off x="2641601" y="0"/>
            <a:ext cx="9419771" cy="584775"/>
          </a:xfrm>
          <a:prstGeom prst="rect">
            <a:avLst/>
          </a:prstGeom>
          <a:noFill/>
        </p:spPr>
        <p:txBody>
          <a:bodyPr wrap="square" rtlCol="0">
            <a:spAutoFit/>
          </a:bodyPr>
          <a:lstStyle/>
          <a:p>
            <a:r>
              <a:rPr lang="en-IN" sz="3200" u="sng" dirty="0">
                <a:latin typeface="Algerian" panose="04020705040A02060702" pitchFamily="82" charset="0"/>
              </a:rPr>
              <a:t>Machine learning Applications :</a:t>
            </a:r>
          </a:p>
        </p:txBody>
      </p:sp>
      <p:pic>
        <p:nvPicPr>
          <p:cNvPr id="6" name="Picture 5">
            <a:extLst>
              <a:ext uri="{FF2B5EF4-FFF2-40B4-BE49-F238E27FC236}">
                <a16:creationId xmlns:a16="http://schemas.microsoft.com/office/drawing/2014/main" id="{824D4161-4519-733E-0307-F85148EF7776}"/>
              </a:ext>
            </a:extLst>
          </p:cNvPr>
          <p:cNvPicPr>
            <a:picLocks noChangeAspect="1"/>
          </p:cNvPicPr>
          <p:nvPr/>
        </p:nvPicPr>
        <p:blipFill>
          <a:blip r:embed="rId2"/>
          <a:stretch>
            <a:fillRect/>
          </a:stretch>
        </p:blipFill>
        <p:spPr>
          <a:xfrm>
            <a:off x="130628" y="1146629"/>
            <a:ext cx="12031919" cy="5711371"/>
          </a:xfrm>
          <a:prstGeom prst="rect">
            <a:avLst/>
          </a:prstGeom>
        </p:spPr>
      </p:pic>
      <p:sp>
        <p:nvSpPr>
          <p:cNvPr id="3" name="Rectangle 2">
            <a:extLst>
              <a:ext uri="{FF2B5EF4-FFF2-40B4-BE49-F238E27FC236}">
                <a16:creationId xmlns:a16="http://schemas.microsoft.com/office/drawing/2014/main" id="{B8A2D590-F07C-7036-CDDD-2D07559D6486}"/>
              </a:ext>
            </a:extLst>
          </p:cNvPr>
          <p:cNvSpPr/>
          <p:nvPr/>
        </p:nvSpPr>
        <p:spPr>
          <a:xfrm>
            <a:off x="11089236" y="6389396"/>
            <a:ext cx="989040" cy="327693"/>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u="sng" dirty="0">
                <a:solidFill>
                  <a:schemeClr val="tx1"/>
                </a:solidFill>
                <a:hlinkClick r:id="rId3" action="ppaction://hlinksldjump">
                  <a:extLst>
                    <a:ext uri="{A12FA001-AC4F-418D-AE19-62706E023703}">
                      <ahyp:hlinkClr xmlns:ahyp="http://schemas.microsoft.com/office/drawing/2018/hyperlinkcolor" val="tx"/>
                    </a:ext>
                  </a:extLst>
                </a:hlinkClick>
              </a:rPr>
              <a:t>back</a:t>
            </a:r>
            <a:endParaRPr lang="en-IN" i="1" u="sng" dirty="0">
              <a:solidFill>
                <a:schemeClr val="tx1"/>
              </a:solidFill>
            </a:endParaRPr>
          </a:p>
        </p:txBody>
      </p:sp>
    </p:spTree>
    <p:extLst>
      <p:ext uri="{BB962C8B-B14F-4D97-AF65-F5344CB8AC3E}">
        <p14:creationId xmlns:p14="http://schemas.microsoft.com/office/powerpoint/2010/main" val="2264184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C212E9-CEF6-75A9-2BBF-2825F53C80A1}"/>
              </a:ext>
            </a:extLst>
          </p:cNvPr>
          <p:cNvSpPr txBox="1"/>
          <p:nvPr/>
        </p:nvSpPr>
        <p:spPr>
          <a:xfrm>
            <a:off x="4005943" y="934329"/>
            <a:ext cx="9637485" cy="830997"/>
          </a:xfrm>
          <a:prstGeom prst="rect">
            <a:avLst/>
          </a:prstGeom>
          <a:noFill/>
        </p:spPr>
        <p:txBody>
          <a:bodyPr wrap="square" rtlCol="0">
            <a:spAutoFit/>
          </a:bodyPr>
          <a:lstStyle/>
          <a:p>
            <a:r>
              <a:rPr lang="en-IN" sz="4800" u="sng" dirty="0">
                <a:latin typeface="Algerian" panose="04020705040A02060702" pitchFamily="82" charset="0"/>
              </a:rPr>
              <a:t>5. Storage </a:t>
            </a:r>
          </a:p>
        </p:txBody>
      </p:sp>
      <p:sp>
        <p:nvSpPr>
          <p:cNvPr id="4" name="TextBox 3">
            <a:extLst>
              <a:ext uri="{FF2B5EF4-FFF2-40B4-BE49-F238E27FC236}">
                <a16:creationId xmlns:a16="http://schemas.microsoft.com/office/drawing/2014/main" id="{93EA9FB8-8CC8-61D6-429C-FDD26E705059}"/>
              </a:ext>
            </a:extLst>
          </p:cNvPr>
          <p:cNvSpPr txBox="1"/>
          <p:nvPr/>
        </p:nvSpPr>
        <p:spPr>
          <a:xfrm>
            <a:off x="6625771" y="1942812"/>
            <a:ext cx="4397828" cy="584775"/>
          </a:xfrm>
          <a:prstGeom prst="rect">
            <a:avLst/>
          </a:prstGeom>
          <a:noFill/>
        </p:spPr>
        <p:txBody>
          <a:bodyPr wrap="square" rtlCol="0">
            <a:spAutoFit/>
          </a:bodyPr>
          <a:lstStyle/>
          <a:p>
            <a:r>
              <a:rPr lang="en-IN" sz="3200" dirty="0" err="1">
                <a:latin typeface="Algerian" panose="04020705040A02060702" pitchFamily="82" charset="0"/>
              </a:rPr>
              <a:t>Bhakati</a:t>
            </a:r>
            <a:r>
              <a:rPr lang="en-IN" sz="3200" dirty="0">
                <a:latin typeface="Algerian" panose="04020705040A02060702" pitchFamily="82" charset="0"/>
              </a:rPr>
              <a:t> </a:t>
            </a:r>
            <a:r>
              <a:rPr lang="en-IN" sz="3200" dirty="0" err="1">
                <a:latin typeface="Algerian" panose="04020705040A02060702" pitchFamily="82" charset="0"/>
              </a:rPr>
              <a:t>meroliya</a:t>
            </a:r>
            <a:endParaRPr lang="en-IN" sz="3200" dirty="0">
              <a:latin typeface="Algerian" panose="04020705040A02060702" pitchFamily="82" charset="0"/>
            </a:endParaRPr>
          </a:p>
        </p:txBody>
      </p:sp>
      <p:pic>
        <p:nvPicPr>
          <p:cNvPr id="5" name="Picture 4">
            <a:extLst>
              <a:ext uri="{FF2B5EF4-FFF2-40B4-BE49-F238E27FC236}">
                <a16:creationId xmlns:a16="http://schemas.microsoft.com/office/drawing/2014/main" id="{40088099-3B80-2CFB-E610-F315F400CA3D}"/>
              </a:ext>
            </a:extLst>
          </p:cNvPr>
          <p:cNvPicPr>
            <a:picLocks noChangeAspect="1"/>
          </p:cNvPicPr>
          <p:nvPr/>
        </p:nvPicPr>
        <p:blipFill>
          <a:blip r:embed="rId2"/>
          <a:stretch>
            <a:fillRect/>
          </a:stretch>
        </p:blipFill>
        <p:spPr>
          <a:xfrm>
            <a:off x="8246299" y="95287"/>
            <a:ext cx="3558997" cy="1670039"/>
          </a:xfrm>
          <a:prstGeom prst="rect">
            <a:avLst/>
          </a:prstGeom>
        </p:spPr>
      </p:pic>
    </p:spTree>
    <p:extLst>
      <p:ext uri="{BB962C8B-B14F-4D97-AF65-F5344CB8AC3E}">
        <p14:creationId xmlns:p14="http://schemas.microsoft.com/office/powerpoint/2010/main" val="3290255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A681E7-663E-40A9-3D44-A7CE5EAE8E46}"/>
              </a:ext>
            </a:extLst>
          </p:cNvPr>
          <p:cNvSpPr txBox="1"/>
          <p:nvPr/>
        </p:nvSpPr>
        <p:spPr>
          <a:xfrm>
            <a:off x="0" y="0"/>
            <a:ext cx="5805714" cy="646331"/>
          </a:xfrm>
          <a:prstGeom prst="rect">
            <a:avLst/>
          </a:prstGeom>
          <a:noFill/>
        </p:spPr>
        <p:txBody>
          <a:bodyPr wrap="square" rtlCol="0">
            <a:spAutoFit/>
          </a:bodyPr>
          <a:lstStyle/>
          <a:p>
            <a:r>
              <a:rPr lang="en-IN" sz="3600" u="sng" dirty="0">
                <a:latin typeface="Algerian" panose="04020705040A02060702" pitchFamily="82" charset="0"/>
              </a:rPr>
              <a:t>What is storage :</a:t>
            </a:r>
          </a:p>
        </p:txBody>
      </p:sp>
      <p:sp>
        <p:nvSpPr>
          <p:cNvPr id="4" name="TextBox 3">
            <a:extLst>
              <a:ext uri="{FF2B5EF4-FFF2-40B4-BE49-F238E27FC236}">
                <a16:creationId xmlns:a16="http://schemas.microsoft.com/office/drawing/2014/main" id="{1098B3A4-D14A-6D0E-9F48-B73B88DCBED5}"/>
              </a:ext>
            </a:extLst>
          </p:cNvPr>
          <p:cNvSpPr txBox="1"/>
          <p:nvPr/>
        </p:nvSpPr>
        <p:spPr>
          <a:xfrm>
            <a:off x="0" y="889843"/>
            <a:ext cx="11103429" cy="5078313"/>
          </a:xfrm>
          <a:prstGeom prst="rect">
            <a:avLst/>
          </a:prstGeom>
          <a:noFill/>
        </p:spPr>
        <p:txBody>
          <a:bodyPr wrap="square">
            <a:spAutoFit/>
          </a:bodyPr>
          <a:lstStyle/>
          <a:p>
            <a:pPr marL="514350" indent="-514350">
              <a:buAutoNum type="arabicPeriod"/>
            </a:pPr>
            <a:r>
              <a:rPr lang="en-US" sz="2800" b="0" i="0" dirty="0">
                <a:effectLst/>
                <a:latin typeface="Verdana" panose="020B0604030504040204" pitchFamily="34" charset="0"/>
              </a:rPr>
              <a:t>Storage is a process through which digital data is saved   </a:t>
            </a:r>
          </a:p>
          <a:p>
            <a:r>
              <a:rPr lang="en-US" sz="2800" dirty="0">
                <a:latin typeface="Verdana" panose="020B0604030504040204" pitchFamily="34" charset="0"/>
              </a:rPr>
              <a:t>   </a:t>
            </a:r>
            <a:r>
              <a:rPr lang="en-US" sz="2800" b="0" i="0" dirty="0">
                <a:effectLst/>
                <a:latin typeface="Verdana" panose="020B0604030504040204" pitchFamily="34" charset="0"/>
              </a:rPr>
              <a:t> within a data storage device by means of computing</a:t>
            </a:r>
          </a:p>
          <a:p>
            <a:r>
              <a:rPr lang="en-US" sz="2800" dirty="0">
                <a:latin typeface="Verdana" panose="020B0604030504040204" pitchFamily="34" charset="0"/>
              </a:rPr>
              <a:t>   </a:t>
            </a:r>
            <a:r>
              <a:rPr lang="en-US" sz="2800" b="0" i="0" dirty="0">
                <a:effectLst/>
                <a:latin typeface="Verdana" panose="020B0604030504040204" pitchFamily="34" charset="0"/>
              </a:rPr>
              <a:t> technology. Storage is a mechanism that enables a</a:t>
            </a:r>
          </a:p>
          <a:p>
            <a:r>
              <a:rPr lang="en-US" sz="2800" dirty="0">
                <a:latin typeface="Verdana" panose="020B0604030504040204" pitchFamily="34" charset="0"/>
              </a:rPr>
              <a:t>  </a:t>
            </a:r>
            <a:r>
              <a:rPr lang="en-US" sz="2800" b="0" i="0" dirty="0">
                <a:effectLst/>
                <a:latin typeface="Verdana" panose="020B0604030504040204" pitchFamily="34" charset="0"/>
              </a:rPr>
              <a:t>  computer to retain data, either temporarily or</a:t>
            </a:r>
          </a:p>
          <a:p>
            <a:r>
              <a:rPr lang="en-US" sz="2800" dirty="0">
                <a:latin typeface="Verdana" panose="020B0604030504040204" pitchFamily="34" charset="0"/>
              </a:rPr>
              <a:t>   </a:t>
            </a:r>
            <a:r>
              <a:rPr lang="en-US" sz="2800" b="0" i="0" dirty="0">
                <a:effectLst/>
                <a:latin typeface="Verdana" panose="020B0604030504040204" pitchFamily="34" charset="0"/>
              </a:rPr>
              <a:t> permanently.</a:t>
            </a:r>
          </a:p>
          <a:p>
            <a:endParaRPr lang="en-US" sz="2800" dirty="0">
              <a:latin typeface="Verdana" panose="020B0604030504040204" pitchFamily="34" charset="0"/>
            </a:endParaRPr>
          </a:p>
          <a:p>
            <a:endParaRPr lang="en-US" sz="2800" dirty="0">
              <a:latin typeface="Verdana" panose="020B0604030504040204" pitchFamily="34" charset="0"/>
            </a:endParaRPr>
          </a:p>
          <a:p>
            <a:r>
              <a:rPr lang="en-US" sz="3200" b="0" i="0" dirty="0">
                <a:effectLst/>
              </a:rPr>
              <a:t>2. Storage devices such as flash drives and hard disks are a</a:t>
            </a:r>
          </a:p>
          <a:p>
            <a:r>
              <a:rPr lang="en-US" sz="3200" dirty="0"/>
              <a:t>   </a:t>
            </a:r>
            <a:r>
              <a:rPr lang="en-US" sz="3200" b="0" i="0" dirty="0">
                <a:effectLst/>
              </a:rPr>
              <a:t> fundamental component of most digital devices since they</a:t>
            </a:r>
          </a:p>
          <a:p>
            <a:r>
              <a:rPr lang="en-US" sz="3200" dirty="0"/>
              <a:t>   </a:t>
            </a:r>
            <a:r>
              <a:rPr lang="en-US" sz="3200" b="0" i="0" dirty="0">
                <a:effectLst/>
              </a:rPr>
              <a:t> allow users to preserve all kinds of information such as videos,</a:t>
            </a:r>
          </a:p>
          <a:p>
            <a:r>
              <a:rPr lang="en-US" sz="3200" dirty="0"/>
              <a:t>   </a:t>
            </a:r>
            <a:r>
              <a:rPr lang="en-US" sz="3200" b="0" i="0" dirty="0">
                <a:effectLst/>
              </a:rPr>
              <a:t> documents, pictures and raw data.</a:t>
            </a:r>
            <a:endParaRPr lang="en-IN" sz="3200" dirty="0"/>
          </a:p>
        </p:txBody>
      </p:sp>
    </p:spTree>
    <p:extLst>
      <p:ext uri="{BB962C8B-B14F-4D97-AF65-F5344CB8AC3E}">
        <p14:creationId xmlns:p14="http://schemas.microsoft.com/office/powerpoint/2010/main" val="868369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131CAA-1A0F-ADE0-275D-8E498920248F}"/>
              </a:ext>
            </a:extLst>
          </p:cNvPr>
          <p:cNvPicPr>
            <a:picLocks noChangeAspect="1"/>
          </p:cNvPicPr>
          <p:nvPr/>
        </p:nvPicPr>
        <p:blipFill>
          <a:blip r:embed="rId2"/>
          <a:stretch>
            <a:fillRect/>
          </a:stretch>
        </p:blipFill>
        <p:spPr>
          <a:xfrm>
            <a:off x="1799770" y="750844"/>
            <a:ext cx="8350841" cy="6107156"/>
          </a:xfrm>
          <a:prstGeom prst="rect">
            <a:avLst/>
          </a:prstGeom>
        </p:spPr>
      </p:pic>
      <p:sp>
        <p:nvSpPr>
          <p:cNvPr id="6" name="TextBox 5">
            <a:extLst>
              <a:ext uri="{FF2B5EF4-FFF2-40B4-BE49-F238E27FC236}">
                <a16:creationId xmlns:a16="http://schemas.microsoft.com/office/drawing/2014/main" id="{2111417D-9E34-FF60-6A3F-D814D6D3A117}"/>
              </a:ext>
            </a:extLst>
          </p:cNvPr>
          <p:cNvSpPr txBox="1"/>
          <p:nvPr/>
        </p:nvSpPr>
        <p:spPr>
          <a:xfrm>
            <a:off x="3570515" y="-217715"/>
            <a:ext cx="5965372" cy="830997"/>
          </a:xfrm>
          <a:prstGeom prst="rect">
            <a:avLst/>
          </a:prstGeom>
          <a:noFill/>
        </p:spPr>
        <p:txBody>
          <a:bodyPr wrap="square" rtlCol="0">
            <a:spAutoFit/>
          </a:bodyPr>
          <a:lstStyle/>
          <a:p>
            <a:r>
              <a:rPr lang="en-IN" sz="4800" u="sng" dirty="0">
                <a:latin typeface="Sitka Banner" panose="02000505000000020004" pitchFamily="2" charset="0"/>
              </a:rPr>
              <a:t>Cloud storage icons :</a:t>
            </a:r>
          </a:p>
        </p:txBody>
      </p:sp>
    </p:spTree>
    <p:extLst>
      <p:ext uri="{BB962C8B-B14F-4D97-AF65-F5344CB8AC3E}">
        <p14:creationId xmlns:p14="http://schemas.microsoft.com/office/powerpoint/2010/main" val="2141563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2E43BF-C31F-326A-C429-F893EE97ED3F}"/>
              </a:ext>
            </a:extLst>
          </p:cNvPr>
          <p:cNvSpPr txBox="1"/>
          <p:nvPr/>
        </p:nvSpPr>
        <p:spPr>
          <a:xfrm>
            <a:off x="333829" y="261257"/>
            <a:ext cx="10160000" cy="707886"/>
          </a:xfrm>
          <a:prstGeom prst="rect">
            <a:avLst/>
          </a:prstGeom>
          <a:noFill/>
        </p:spPr>
        <p:txBody>
          <a:bodyPr wrap="square" rtlCol="0">
            <a:spAutoFit/>
          </a:bodyPr>
          <a:lstStyle/>
          <a:p>
            <a:r>
              <a:rPr lang="en-IN" sz="4000" u="sng" dirty="0">
                <a:latin typeface="Algerian" panose="04020705040A02060702" pitchFamily="82" charset="0"/>
              </a:rPr>
              <a:t>Storage are major two types : </a:t>
            </a:r>
          </a:p>
        </p:txBody>
      </p:sp>
      <p:pic>
        <p:nvPicPr>
          <p:cNvPr id="8" name="Picture 7">
            <a:extLst>
              <a:ext uri="{FF2B5EF4-FFF2-40B4-BE49-F238E27FC236}">
                <a16:creationId xmlns:a16="http://schemas.microsoft.com/office/drawing/2014/main" id="{C508E873-0989-F6A2-733D-6C71412CD1F1}"/>
              </a:ext>
            </a:extLst>
          </p:cNvPr>
          <p:cNvPicPr>
            <a:picLocks noChangeAspect="1"/>
          </p:cNvPicPr>
          <p:nvPr/>
        </p:nvPicPr>
        <p:blipFill>
          <a:blip r:embed="rId2"/>
          <a:stretch>
            <a:fillRect/>
          </a:stretch>
        </p:blipFill>
        <p:spPr>
          <a:xfrm>
            <a:off x="471488" y="1415143"/>
            <a:ext cx="4543425" cy="3200400"/>
          </a:xfrm>
          <a:prstGeom prst="rect">
            <a:avLst/>
          </a:prstGeom>
        </p:spPr>
      </p:pic>
      <p:sp>
        <p:nvSpPr>
          <p:cNvPr id="10" name="TextBox 9">
            <a:extLst>
              <a:ext uri="{FF2B5EF4-FFF2-40B4-BE49-F238E27FC236}">
                <a16:creationId xmlns:a16="http://schemas.microsoft.com/office/drawing/2014/main" id="{B07684E4-7632-F741-51CD-7165E6A37158}"/>
              </a:ext>
            </a:extLst>
          </p:cNvPr>
          <p:cNvSpPr txBox="1"/>
          <p:nvPr/>
        </p:nvSpPr>
        <p:spPr>
          <a:xfrm>
            <a:off x="885372" y="4858082"/>
            <a:ext cx="5065485" cy="584775"/>
          </a:xfrm>
          <a:prstGeom prst="rect">
            <a:avLst/>
          </a:prstGeom>
          <a:noFill/>
        </p:spPr>
        <p:txBody>
          <a:bodyPr wrap="square" rtlCol="0">
            <a:spAutoFit/>
          </a:bodyPr>
          <a:lstStyle/>
          <a:p>
            <a:r>
              <a:rPr lang="en-IN" sz="3200" dirty="0">
                <a:latin typeface="Sitka Small" panose="02000505000000020004" pitchFamily="2" charset="0"/>
              </a:rPr>
              <a:t>Volatile memory</a:t>
            </a:r>
          </a:p>
        </p:txBody>
      </p:sp>
      <p:pic>
        <p:nvPicPr>
          <p:cNvPr id="12" name="Picture 11">
            <a:extLst>
              <a:ext uri="{FF2B5EF4-FFF2-40B4-BE49-F238E27FC236}">
                <a16:creationId xmlns:a16="http://schemas.microsoft.com/office/drawing/2014/main" id="{5176C3D4-085E-87CB-51D2-B4D501213647}"/>
              </a:ext>
            </a:extLst>
          </p:cNvPr>
          <p:cNvPicPr>
            <a:picLocks noChangeAspect="1"/>
          </p:cNvPicPr>
          <p:nvPr/>
        </p:nvPicPr>
        <p:blipFill>
          <a:blip r:embed="rId3"/>
          <a:stretch>
            <a:fillRect/>
          </a:stretch>
        </p:blipFill>
        <p:spPr>
          <a:xfrm>
            <a:off x="6096000" y="1581927"/>
            <a:ext cx="5110485" cy="2663371"/>
          </a:xfrm>
          <a:prstGeom prst="rect">
            <a:avLst/>
          </a:prstGeom>
        </p:spPr>
      </p:pic>
      <p:sp>
        <p:nvSpPr>
          <p:cNvPr id="13" name="TextBox 12">
            <a:extLst>
              <a:ext uri="{FF2B5EF4-FFF2-40B4-BE49-F238E27FC236}">
                <a16:creationId xmlns:a16="http://schemas.microsoft.com/office/drawing/2014/main" id="{57E6B9D1-8B09-56A3-CFA8-F3EF550B80FC}"/>
              </a:ext>
            </a:extLst>
          </p:cNvPr>
          <p:cNvSpPr txBox="1"/>
          <p:nvPr/>
        </p:nvSpPr>
        <p:spPr>
          <a:xfrm>
            <a:off x="6278156" y="4858081"/>
            <a:ext cx="4746171" cy="584775"/>
          </a:xfrm>
          <a:prstGeom prst="rect">
            <a:avLst/>
          </a:prstGeom>
          <a:noFill/>
        </p:spPr>
        <p:txBody>
          <a:bodyPr wrap="square" rtlCol="0">
            <a:spAutoFit/>
          </a:bodyPr>
          <a:lstStyle/>
          <a:p>
            <a:r>
              <a:rPr lang="en-IN" sz="3200" dirty="0">
                <a:latin typeface="Sitka Small" panose="02000505000000020004" pitchFamily="2" charset="0"/>
              </a:rPr>
              <a:t>Non- volatile memory</a:t>
            </a:r>
          </a:p>
        </p:txBody>
      </p:sp>
      <p:cxnSp>
        <p:nvCxnSpPr>
          <p:cNvPr id="15" name="Straight Arrow Connector 14">
            <a:extLst>
              <a:ext uri="{FF2B5EF4-FFF2-40B4-BE49-F238E27FC236}">
                <a16:creationId xmlns:a16="http://schemas.microsoft.com/office/drawing/2014/main" id="{126EA5B4-4FDC-EE2C-E1DD-A4EF1EBD0B64}"/>
              </a:ext>
            </a:extLst>
          </p:cNvPr>
          <p:cNvCxnSpPr/>
          <p:nvPr/>
        </p:nvCxnSpPr>
        <p:spPr>
          <a:xfrm>
            <a:off x="5529943" y="969143"/>
            <a:ext cx="0" cy="58888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97389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40D693-DF1A-DF60-B745-E8C3F6F36A7A}"/>
              </a:ext>
            </a:extLst>
          </p:cNvPr>
          <p:cNvSpPr>
            <a:spLocks noGrp="1"/>
          </p:cNvSpPr>
          <p:nvPr>
            <p:ph type="ctrTitle"/>
          </p:nvPr>
        </p:nvSpPr>
        <p:spPr>
          <a:xfrm>
            <a:off x="1012873" y="420468"/>
            <a:ext cx="10471052" cy="2387600"/>
          </a:xfrm>
        </p:spPr>
        <p:txBody>
          <a:bodyPr>
            <a:normAutofit/>
          </a:bodyPr>
          <a:lstStyle/>
          <a:p>
            <a:r>
              <a:rPr lang="en-IN" sz="4900" dirty="0">
                <a:latin typeface="Algerian" panose="04020705040A02060702" pitchFamily="82" charset="0"/>
              </a:rPr>
              <a:t>Cloud computing</a:t>
            </a:r>
            <a:br>
              <a:rPr lang="en-IN" dirty="0"/>
            </a:br>
            <a:endParaRPr lang="en-IN" dirty="0"/>
          </a:p>
        </p:txBody>
      </p:sp>
      <p:sp>
        <p:nvSpPr>
          <p:cNvPr id="5" name="Subtitle 4">
            <a:extLst>
              <a:ext uri="{FF2B5EF4-FFF2-40B4-BE49-F238E27FC236}">
                <a16:creationId xmlns:a16="http://schemas.microsoft.com/office/drawing/2014/main" id="{E4055504-A2FE-5799-48AB-9DF1D7387EB6}"/>
              </a:ext>
            </a:extLst>
          </p:cNvPr>
          <p:cNvSpPr>
            <a:spLocks noGrp="1"/>
          </p:cNvSpPr>
          <p:nvPr>
            <p:ph type="subTitle" idx="1"/>
          </p:nvPr>
        </p:nvSpPr>
        <p:spPr>
          <a:xfrm>
            <a:off x="3887372" y="2394171"/>
            <a:ext cx="9144000" cy="1655762"/>
          </a:xfrm>
        </p:spPr>
        <p:txBody>
          <a:bodyPr>
            <a:normAutofit/>
          </a:bodyPr>
          <a:lstStyle/>
          <a:p>
            <a:r>
              <a:rPr lang="en-IN" sz="2800" dirty="0">
                <a:latin typeface="Algerian" panose="04020705040A02060702" pitchFamily="82" charset="0"/>
              </a:rPr>
              <a:t>Disha Sonani</a:t>
            </a:r>
          </a:p>
        </p:txBody>
      </p:sp>
      <p:pic>
        <p:nvPicPr>
          <p:cNvPr id="3" name="Picture 2">
            <a:extLst>
              <a:ext uri="{FF2B5EF4-FFF2-40B4-BE49-F238E27FC236}">
                <a16:creationId xmlns:a16="http://schemas.microsoft.com/office/drawing/2014/main" id="{F8739FF4-52FE-80D0-18DC-69BF9E0E79D9}"/>
              </a:ext>
            </a:extLst>
          </p:cNvPr>
          <p:cNvPicPr>
            <a:picLocks noChangeAspect="1"/>
          </p:cNvPicPr>
          <p:nvPr/>
        </p:nvPicPr>
        <p:blipFill>
          <a:blip r:embed="rId2"/>
          <a:stretch>
            <a:fillRect/>
          </a:stretch>
        </p:blipFill>
        <p:spPr>
          <a:xfrm>
            <a:off x="8995929" y="750596"/>
            <a:ext cx="3050929" cy="1516647"/>
          </a:xfrm>
          <a:prstGeom prst="rect">
            <a:avLst/>
          </a:prstGeom>
        </p:spPr>
      </p:pic>
    </p:spTree>
    <p:extLst>
      <p:ext uri="{BB962C8B-B14F-4D97-AF65-F5344CB8AC3E}">
        <p14:creationId xmlns:p14="http://schemas.microsoft.com/office/powerpoint/2010/main" val="2865927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3EF74-AEDE-C912-1E04-ADC95C52BA79}"/>
              </a:ext>
            </a:extLst>
          </p:cNvPr>
          <p:cNvSpPr>
            <a:spLocks noGrp="1"/>
          </p:cNvSpPr>
          <p:nvPr>
            <p:ph type="title"/>
          </p:nvPr>
        </p:nvSpPr>
        <p:spPr>
          <a:xfrm>
            <a:off x="1342572" y="191677"/>
            <a:ext cx="10515600" cy="1325563"/>
          </a:xfrm>
        </p:spPr>
        <p:txBody>
          <a:bodyPr>
            <a:normAutofit/>
          </a:bodyPr>
          <a:lstStyle/>
          <a:p>
            <a:r>
              <a:rPr lang="en-IN" sz="4000" u="sng" dirty="0"/>
              <a:t>Volatile memory :</a:t>
            </a:r>
          </a:p>
        </p:txBody>
      </p:sp>
      <p:sp>
        <p:nvSpPr>
          <p:cNvPr id="3" name="Content Placeholder 2">
            <a:extLst>
              <a:ext uri="{FF2B5EF4-FFF2-40B4-BE49-F238E27FC236}">
                <a16:creationId xmlns:a16="http://schemas.microsoft.com/office/drawing/2014/main" id="{E290D78F-806D-9A66-006E-2854AF9D6158}"/>
              </a:ext>
            </a:extLst>
          </p:cNvPr>
          <p:cNvSpPr>
            <a:spLocks noGrp="1"/>
          </p:cNvSpPr>
          <p:nvPr>
            <p:ph sz="half" idx="1"/>
          </p:nvPr>
        </p:nvSpPr>
        <p:spPr/>
        <p:txBody>
          <a:bodyPr>
            <a:noAutofit/>
          </a:bodyPr>
          <a:lstStyle/>
          <a:p>
            <a:r>
              <a:rPr lang="en-US" sz="3200" b="0" i="0" dirty="0">
                <a:effectLst/>
                <a:latin typeface="Sitka Banner" panose="02000505000000020004" pitchFamily="2" charset="0"/>
              </a:rPr>
              <a:t>Requires a continuous supply of electricity to store/retain data. It acts as a computer's primary storage for temporarily storing data and handling application workloads. Examples of non-volatile storage include cache memory and random access memory (RAM).</a:t>
            </a:r>
            <a:endParaRPr lang="en-IN" sz="3200" dirty="0">
              <a:latin typeface="Sitka Banner" panose="02000505000000020004" pitchFamily="2" charset="0"/>
            </a:endParaRPr>
          </a:p>
        </p:txBody>
      </p:sp>
      <p:sp>
        <p:nvSpPr>
          <p:cNvPr id="7" name="Content Placeholder 6">
            <a:extLst>
              <a:ext uri="{FF2B5EF4-FFF2-40B4-BE49-F238E27FC236}">
                <a16:creationId xmlns:a16="http://schemas.microsoft.com/office/drawing/2014/main" id="{95B93F2F-9397-2596-3EA4-0B06E72D715F}"/>
              </a:ext>
            </a:extLst>
          </p:cNvPr>
          <p:cNvSpPr>
            <a:spLocks noGrp="1"/>
          </p:cNvSpPr>
          <p:nvPr>
            <p:ph sz="half" idx="2"/>
          </p:nvPr>
        </p:nvSpPr>
        <p:spPr/>
        <p:txBody>
          <a:bodyPr>
            <a:normAutofit/>
          </a:bodyPr>
          <a:lstStyle/>
          <a:p>
            <a:r>
              <a:rPr lang="en-US" b="0" i="0" dirty="0">
                <a:solidFill>
                  <a:srgbClr val="424242"/>
                </a:solidFill>
                <a:effectLst/>
                <a:latin typeface="Verdana" panose="020B0604030504040204" pitchFamily="34" charset="0"/>
              </a:rPr>
              <a:t> </a:t>
            </a:r>
            <a:r>
              <a:rPr lang="en-US" b="0" i="0" dirty="0">
                <a:effectLst/>
                <a:latin typeface="Sitka Banner" panose="02000505000000020004" pitchFamily="2" charset="0"/>
                <a:cs typeface="Calibri Light" panose="020F0302020204030204" pitchFamily="34" charset="0"/>
              </a:rPr>
              <a:t>A type of storage mechanism that retains digital data even if it’s powered off or isn’t supplied with electrical power. This is often referred to as a secondary storage mechanism, and is used for permanent data storage requiring I/O operations. Examples of volatile storage include a hard disk, USB storage and optical media.</a:t>
            </a:r>
            <a:endParaRPr lang="en-IN" dirty="0">
              <a:latin typeface="Sitka Banner" panose="02000505000000020004" pitchFamily="2" charset="0"/>
              <a:cs typeface="Calibri Light" panose="020F0302020204030204" pitchFamily="34" charset="0"/>
            </a:endParaRPr>
          </a:p>
        </p:txBody>
      </p:sp>
      <p:sp>
        <p:nvSpPr>
          <p:cNvPr id="8" name="TextBox 7">
            <a:extLst>
              <a:ext uri="{FF2B5EF4-FFF2-40B4-BE49-F238E27FC236}">
                <a16:creationId xmlns:a16="http://schemas.microsoft.com/office/drawing/2014/main" id="{A3172008-9A55-36EC-C8BD-6CDF4A43F755}"/>
              </a:ext>
            </a:extLst>
          </p:cNvPr>
          <p:cNvSpPr txBox="1"/>
          <p:nvPr/>
        </p:nvSpPr>
        <p:spPr>
          <a:xfrm>
            <a:off x="6444342" y="531294"/>
            <a:ext cx="4542971" cy="646331"/>
          </a:xfrm>
          <a:prstGeom prst="rect">
            <a:avLst/>
          </a:prstGeom>
          <a:noFill/>
        </p:spPr>
        <p:txBody>
          <a:bodyPr wrap="square" rtlCol="0">
            <a:spAutoFit/>
          </a:bodyPr>
          <a:lstStyle/>
          <a:p>
            <a:r>
              <a:rPr lang="en-IN" sz="3600" u="sng" dirty="0">
                <a:latin typeface="Calibri Light" panose="020F0302020204030204" pitchFamily="34" charset="0"/>
                <a:cs typeface="Calibri Light" panose="020F0302020204030204" pitchFamily="34" charset="0"/>
              </a:rPr>
              <a:t>Non- volatile memory :</a:t>
            </a:r>
          </a:p>
        </p:txBody>
      </p:sp>
      <p:cxnSp>
        <p:nvCxnSpPr>
          <p:cNvPr id="10" name="Straight Connector 9">
            <a:extLst>
              <a:ext uri="{FF2B5EF4-FFF2-40B4-BE49-F238E27FC236}">
                <a16:creationId xmlns:a16="http://schemas.microsoft.com/office/drawing/2014/main" id="{98FA10A5-53E1-5E05-EA12-050C4A8607C4}"/>
              </a:ext>
            </a:extLst>
          </p:cNvPr>
          <p:cNvCxnSpPr>
            <a:cxnSpLocks/>
          </p:cNvCxnSpPr>
          <p:nvPr/>
        </p:nvCxnSpPr>
        <p:spPr>
          <a:xfrm>
            <a:off x="5936342" y="0"/>
            <a:ext cx="83458" cy="68580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47003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BC52-865A-39F8-22C3-4FC28C290CD5}"/>
              </a:ext>
            </a:extLst>
          </p:cNvPr>
          <p:cNvSpPr>
            <a:spLocks noGrp="1"/>
          </p:cNvSpPr>
          <p:nvPr>
            <p:ph type="title"/>
          </p:nvPr>
        </p:nvSpPr>
        <p:spPr>
          <a:xfrm>
            <a:off x="838200" y="-291651"/>
            <a:ext cx="10515600" cy="1325563"/>
          </a:xfrm>
        </p:spPr>
        <p:txBody>
          <a:bodyPr/>
          <a:lstStyle/>
          <a:p>
            <a:r>
              <a:rPr lang="en-IN" u="sng" dirty="0">
                <a:latin typeface="Algerian" panose="04020705040A02060702" pitchFamily="82" charset="0"/>
              </a:rPr>
              <a:t>ADVANTAGES AND DISADVANTAGES :</a:t>
            </a:r>
          </a:p>
        </p:txBody>
      </p:sp>
      <p:sp>
        <p:nvSpPr>
          <p:cNvPr id="3" name="Content Placeholder 2">
            <a:extLst>
              <a:ext uri="{FF2B5EF4-FFF2-40B4-BE49-F238E27FC236}">
                <a16:creationId xmlns:a16="http://schemas.microsoft.com/office/drawing/2014/main" id="{49CA12C3-BA2C-AD45-1D80-B4D92A642072}"/>
              </a:ext>
            </a:extLst>
          </p:cNvPr>
          <p:cNvSpPr>
            <a:spLocks noGrp="1"/>
          </p:cNvSpPr>
          <p:nvPr>
            <p:ph sz="half" idx="1"/>
          </p:nvPr>
        </p:nvSpPr>
        <p:spPr/>
        <p:txBody>
          <a:bodyPr/>
          <a:lstStyle/>
          <a:p>
            <a:r>
              <a:rPr lang="en-IN" sz="3600" dirty="0"/>
              <a:t>Cost</a:t>
            </a:r>
          </a:p>
          <a:p>
            <a:r>
              <a:rPr lang="en-IN" sz="3600" dirty="0"/>
              <a:t>Accessibility</a:t>
            </a:r>
          </a:p>
          <a:p>
            <a:r>
              <a:rPr lang="en-IN" sz="3600" dirty="0"/>
              <a:t>Recovery</a:t>
            </a:r>
          </a:p>
          <a:p>
            <a:r>
              <a:rPr lang="en-IN" sz="3600" dirty="0"/>
              <a:t>Syncing and updating</a:t>
            </a:r>
          </a:p>
          <a:p>
            <a:r>
              <a:rPr lang="en-IN" sz="3600" dirty="0"/>
              <a:t>security</a:t>
            </a:r>
          </a:p>
          <a:p>
            <a:endParaRPr lang="en-IN" dirty="0"/>
          </a:p>
        </p:txBody>
      </p:sp>
      <p:sp>
        <p:nvSpPr>
          <p:cNvPr id="4" name="Content Placeholder 3">
            <a:extLst>
              <a:ext uri="{FF2B5EF4-FFF2-40B4-BE49-F238E27FC236}">
                <a16:creationId xmlns:a16="http://schemas.microsoft.com/office/drawing/2014/main" id="{412EA82E-F675-0911-481F-D1FDC4F95C9E}"/>
              </a:ext>
            </a:extLst>
          </p:cNvPr>
          <p:cNvSpPr>
            <a:spLocks noGrp="1"/>
          </p:cNvSpPr>
          <p:nvPr>
            <p:ph sz="half" idx="2"/>
          </p:nvPr>
        </p:nvSpPr>
        <p:spPr/>
        <p:txBody>
          <a:bodyPr/>
          <a:lstStyle/>
          <a:p>
            <a:r>
              <a:rPr lang="en-IN" sz="3600" dirty="0"/>
              <a:t>Internet connection</a:t>
            </a:r>
          </a:p>
          <a:p>
            <a:r>
              <a:rPr lang="en-IN" sz="3600" dirty="0"/>
              <a:t>Costs</a:t>
            </a:r>
          </a:p>
          <a:p>
            <a:r>
              <a:rPr lang="en-IN" sz="3600" dirty="0"/>
              <a:t>Hard drives</a:t>
            </a:r>
          </a:p>
          <a:p>
            <a:r>
              <a:rPr lang="en-IN" sz="3600" dirty="0"/>
              <a:t>Support</a:t>
            </a:r>
          </a:p>
          <a:p>
            <a:r>
              <a:rPr lang="en-IN" sz="3600" dirty="0"/>
              <a:t>Privacy</a:t>
            </a:r>
          </a:p>
          <a:p>
            <a:endParaRPr lang="en-IN" dirty="0"/>
          </a:p>
        </p:txBody>
      </p:sp>
      <p:sp>
        <p:nvSpPr>
          <p:cNvPr id="5" name="TextBox 4">
            <a:extLst>
              <a:ext uri="{FF2B5EF4-FFF2-40B4-BE49-F238E27FC236}">
                <a16:creationId xmlns:a16="http://schemas.microsoft.com/office/drawing/2014/main" id="{D180EAD3-8454-35C4-7A90-58590068E17E}"/>
              </a:ext>
            </a:extLst>
          </p:cNvPr>
          <p:cNvSpPr txBox="1"/>
          <p:nvPr/>
        </p:nvSpPr>
        <p:spPr>
          <a:xfrm>
            <a:off x="1088571" y="921430"/>
            <a:ext cx="3164115" cy="646331"/>
          </a:xfrm>
          <a:prstGeom prst="rect">
            <a:avLst/>
          </a:prstGeom>
          <a:noFill/>
        </p:spPr>
        <p:txBody>
          <a:bodyPr wrap="square" rtlCol="0">
            <a:spAutoFit/>
          </a:bodyPr>
          <a:lstStyle/>
          <a:p>
            <a:r>
              <a:rPr lang="en-IN" sz="3600" u="sng" dirty="0">
                <a:latin typeface="Sitka Banner" panose="02000505000000020004" pitchFamily="2" charset="0"/>
              </a:rPr>
              <a:t>ADVANTAGES :</a:t>
            </a:r>
          </a:p>
        </p:txBody>
      </p:sp>
      <p:sp>
        <p:nvSpPr>
          <p:cNvPr id="6" name="TextBox 5">
            <a:extLst>
              <a:ext uri="{FF2B5EF4-FFF2-40B4-BE49-F238E27FC236}">
                <a16:creationId xmlns:a16="http://schemas.microsoft.com/office/drawing/2014/main" id="{5FD113C5-F260-6E43-9841-A922983E0144}"/>
              </a:ext>
            </a:extLst>
          </p:cNvPr>
          <p:cNvSpPr txBox="1"/>
          <p:nvPr/>
        </p:nvSpPr>
        <p:spPr>
          <a:xfrm>
            <a:off x="6516915" y="913946"/>
            <a:ext cx="3570514" cy="646331"/>
          </a:xfrm>
          <a:prstGeom prst="rect">
            <a:avLst/>
          </a:prstGeom>
          <a:noFill/>
        </p:spPr>
        <p:txBody>
          <a:bodyPr wrap="square" rtlCol="0">
            <a:spAutoFit/>
          </a:bodyPr>
          <a:lstStyle/>
          <a:p>
            <a:r>
              <a:rPr lang="en-IN" sz="3600" u="sng" dirty="0">
                <a:latin typeface="Sitka Banner" panose="02000505000000020004" pitchFamily="2" charset="0"/>
              </a:rPr>
              <a:t>DISADVANTAGES</a:t>
            </a:r>
            <a:r>
              <a:rPr lang="en-IN" u="sng" dirty="0">
                <a:latin typeface="Sitka Banner" panose="02000505000000020004" pitchFamily="2" charset="0"/>
              </a:rPr>
              <a:t> </a:t>
            </a:r>
            <a:r>
              <a:rPr lang="en-IN" sz="3600" u="sng" dirty="0">
                <a:latin typeface="Sitka Banner" panose="02000505000000020004" pitchFamily="2" charset="0"/>
              </a:rPr>
              <a:t>:</a:t>
            </a:r>
          </a:p>
        </p:txBody>
      </p:sp>
      <p:cxnSp>
        <p:nvCxnSpPr>
          <p:cNvPr id="8" name="Straight Connector 7">
            <a:extLst>
              <a:ext uri="{FF2B5EF4-FFF2-40B4-BE49-F238E27FC236}">
                <a16:creationId xmlns:a16="http://schemas.microsoft.com/office/drawing/2014/main" id="{46A8A5E4-A6FA-B690-99AE-4313B62062C8}"/>
              </a:ext>
            </a:extLst>
          </p:cNvPr>
          <p:cNvCxnSpPr/>
          <p:nvPr/>
        </p:nvCxnSpPr>
        <p:spPr>
          <a:xfrm>
            <a:off x="5701004" y="1033912"/>
            <a:ext cx="0" cy="4443157"/>
          </a:xfrm>
          <a:prstGeom prst="line">
            <a:avLst/>
          </a:prstGeom>
          <a:ln w="12700"/>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A1F3955B-ADA4-42B2-6288-B8EBC9761BFD}"/>
              </a:ext>
            </a:extLst>
          </p:cNvPr>
          <p:cNvSpPr/>
          <p:nvPr/>
        </p:nvSpPr>
        <p:spPr>
          <a:xfrm>
            <a:off x="11089236" y="6389396"/>
            <a:ext cx="989040" cy="327693"/>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u="sng" dirty="0">
                <a:solidFill>
                  <a:schemeClr val="tx1"/>
                </a:solidFill>
                <a:hlinkClick r:id="rId2" action="ppaction://hlinksldjump">
                  <a:extLst>
                    <a:ext uri="{A12FA001-AC4F-418D-AE19-62706E023703}">
                      <ahyp:hlinkClr xmlns:ahyp="http://schemas.microsoft.com/office/drawing/2018/hyperlinkcolor" val="tx"/>
                    </a:ext>
                  </a:extLst>
                </a:hlinkClick>
              </a:rPr>
              <a:t>back</a:t>
            </a:r>
            <a:endParaRPr lang="en-IN" i="1" u="sng" dirty="0">
              <a:solidFill>
                <a:schemeClr val="tx1"/>
              </a:solidFill>
            </a:endParaRPr>
          </a:p>
        </p:txBody>
      </p:sp>
    </p:spTree>
    <p:extLst>
      <p:ext uri="{BB962C8B-B14F-4D97-AF65-F5344CB8AC3E}">
        <p14:creationId xmlns:p14="http://schemas.microsoft.com/office/powerpoint/2010/main" val="21936688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CAECDB-8D5D-5E0D-B74C-49CB60AE6BD4}"/>
              </a:ext>
            </a:extLst>
          </p:cNvPr>
          <p:cNvSpPr txBox="1"/>
          <p:nvPr/>
        </p:nvSpPr>
        <p:spPr>
          <a:xfrm>
            <a:off x="4162928" y="414822"/>
            <a:ext cx="5690937" cy="769441"/>
          </a:xfrm>
          <a:prstGeom prst="rect">
            <a:avLst/>
          </a:prstGeom>
          <a:noFill/>
        </p:spPr>
        <p:txBody>
          <a:bodyPr wrap="square" rtlCol="0">
            <a:spAutoFit/>
          </a:bodyPr>
          <a:lstStyle/>
          <a:p>
            <a:r>
              <a:rPr lang="en-IN" sz="4400" dirty="0">
                <a:latin typeface="Algerian" panose="04020705040A02060702" pitchFamily="82" charset="0"/>
              </a:rPr>
              <a:t>SERVERLESS</a:t>
            </a:r>
          </a:p>
        </p:txBody>
      </p:sp>
      <p:sp>
        <p:nvSpPr>
          <p:cNvPr id="6" name="TextBox 5">
            <a:extLst>
              <a:ext uri="{FF2B5EF4-FFF2-40B4-BE49-F238E27FC236}">
                <a16:creationId xmlns:a16="http://schemas.microsoft.com/office/drawing/2014/main" id="{EC9E09AD-8503-A64F-1422-84CB4B57D5B1}"/>
              </a:ext>
            </a:extLst>
          </p:cNvPr>
          <p:cNvSpPr txBox="1"/>
          <p:nvPr/>
        </p:nvSpPr>
        <p:spPr>
          <a:xfrm>
            <a:off x="7483643" y="1770903"/>
            <a:ext cx="3850105" cy="523220"/>
          </a:xfrm>
          <a:prstGeom prst="rect">
            <a:avLst/>
          </a:prstGeom>
          <a:noFill/>
        </p:spPr>
        <p:txBody>
          <a:bodyPr wrap="square" rtlCol="0">
            <a:spAutoFit/>
          </a:bodyPr>
          <a:lstStyle/>
          <a:p>
            <a:r>
              <a:rPr lang="en-IN" sz="2800" dirty="0" err="1">
                <a:latin typeface="Algerian" panose="04020705040A02060702" pitchFamily="82" charset="0"/>
              </a:rPr>
              <a:t>isha</a:t>
            </a:r>
            <a:endParaRPr lang="en-IN" sz="2800" dirty="0">
              <a:latin typeface="Algerian" panose="04020705040A02060702" pitchFamily="82" charset="0"/>
            </a:endParaRPr>
          </a:p>
        </p:txBody>
      </p:sp>
      <p:pic>
        <p:nvPicPr>
          <p:cNvPr id="9" name="Picture 8">
            <a:extLst>
              <a:ext uri="{FF2B5EF4-FFF2-40B4-BE49-F238E27FC236}">
                <a16:creationId xmlns:a16="http://schemas.microsoft.com/office/drawing/2014/main" id="{8A753D62-014F-1FA1-8127-592B5A38DF47}"/>
              </a:ext>
            </a:extLst>
          </p:cNvPr>
          <p:cNvPicPr>
            <a:picLocks noChangeAspect="1"/>
          </p:cNvPicPr>
          <p:nvPr/>
        </p:nvPicPr>
        <p:blipFill>
          <a:blip r:embed="rId2"/>
          <a:stretch>
            <a:fillRect/>
          </a:stretch>
        </p:blipFill>
        <p:spPr>
          <a:xfrm>
            <a:off x="8025062" y="0"/>
            <a:ext cx="2007129" cy="1599086"/>
          </a:xfrm>
          <a:prstGeom prst="rect">
            <a:avLst/>
          </a:prstGeom>
        </p:spPr>
      </p:pic>
    </p:spTree>
    <p:extLst>
      <p:ext uri="{BB962C8B-B14F-4D97-AF65-F5344CB8AC3E}">
        <p14:creationId xmlns:p14="http://schemas.microsoft.com/office/powerpoint/2010/main" val="2873212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AC90C4-81BD-3979-2B3A-9F574A60DDBB}"/>
              </a:ext>
            </a:extLst>
          </p:cNvPr>
          <p:cNvSpPr txBox="1"/>
          <p:nvPr/>
        </p:nvSpPr>
        <p:spPr>
          <a:xfrm>
            <a:off x="0" y="96252"/>
            <a:ext cx="5907505" cy="646331"/>
          </a:xfrm>
          <a:prstGeom prst="rect">
            <a:avLst/>
          </a:prstGeom>
          <a:noFill/>
        </p:spPr>
        <p:txBody>
          <a:bodyPr wrap="square" rtlCol="0">
            <a:spAutoFit/>
          </a:bodyPr>
          <a:lstStyle/>
          <a:p>
            <a:r>
              <a:rPr lang="en-IN" sz="3600" u="sng" dirty="0">
                <a:latin typeface="Algerian" panose="04020705040A02060702" pitchFamily="82" charset="0"/>
              </a:rPr>
              <a:t>What is serverless ?</a:t>
            </a:r>
          </a:p>
        </p:txBody>
      </p:sp>
      <p:sp>
        <p:nvSpPr>
          <p:cNvPr id="5" name="TextBox 4">
            <a:extLst>
              <a:ext uri="{FF2B5EF4-FFF2-40B4-BE49-F238E27FC236}">
                <a16:creationId xmlns:a16="http://schemas.microsoft.com/office/drawing/2014/main" id="{C92F4CA4-9EB7-7C72-3E2E-F4921551496A}"/>
              </a:ext>
            </a:extLst>
          </p:cNvPr>
          <p:cNvSpPr txBox="1"/>
          <p:nvPr/>
        </p:nvSpPr>
        <p:spPr>
          <a:xfrm>
            <a:off x="0" y="897904"/>
            <a:ext cx="11831053" cy="3970318"/>
          </a:xfrm>
          <a:prstGeom prst="rect">
            <a:avLst/>
          </a:prstGeom>
          <a:noFill/>
        </p:spPr>
        <p:txBody>
          <a:bodyPr wrap="square">
            <a:spAutoFit/>
          </a:bodyPr>
          <a:lstStyle/>
          <a:p>
            <a:pPr marL="514350" indent="-514350">
              <a:buAutoNum type="arabicPeriod"/>
            </a:pPr>
            <a:r>
              <a:rPr lang="en-US" sz="2800" b="0" i="0" dirty="0">
                <a:solidFill>
                  <a:srgbClr val="151515"/>
                </a:solidFill>
                <a:effectLst/>
              </a:rPr>
              <a:t>Serverless is a </a:t>
            </a:r>
            <a:r>
              <a:rPr lang="en-US" sz="2800" b="1" i="0" u="none" strike="noStrike" dirty="0">
                <a:solidFill>
                  <a:srgbClr val="0066CC"/>
                </a:solidFill>
                <a:effectLst/>
                <a:hlinkClick r:id="rId2"/>
              </a:rPr>
              <a:t>cloud-native</a:t>
            </a:r>
            <a:r>
              <a:rPr lang="en-US" sz="2800" b="1" i="0" dirty="0">
                <a:solidFill>
                  <a:srgbClr val="151515"/>
                </a:solidFill>
                <a:effectLst/>
              </a:rPr>
              <a:t> </a:t>
            </a:r>
            <a:r>
              <a:rPr lang="en-US" sz="2800" b="0" i="0" dirty="0">
                <a:solidFill>
                  <a:srgbClr val="151515"/>
                </a:solidFill>
                <a:effectLst/>
              </a:rPr>
              <a:t>development model that allows developers to build and run applications without having to manage servers.</a:t>
            </a:r>
          </a:p>
          <a:p>
            <a:pPr marL="742950" indent="-742950">
              <a:buAutoNum type="arabicPeriod"/>
            </a:pPr>
            <a:endParaRPr lang="en-US" sz="2800" dirty="0">
              <a:solidFill>
                <a:srgbClr val="151515"/>
              </a:solidFill>
            </a:endParaRPr>
          </a:p>
          <a:p>
            <a:r>
              <a:rPr lang="en-US" sz="2800" dirty="0">
                <a:solidFill>
                  <a:srgbClr val="151515"/>
                </a:solidFill>
              </a:rPr>
              <a:t>2.  Serverless of backend infrastructure completely.</a:t>
            </a:r>
          </a:p>
          <a:p>
            <a:pPr marL="514350" indent="-514350">
              <a:buAutoNum type="arabicPeriod" startAt="2"/>
            </a:pPr>
            <a:endParaRPr lang="en-US" sz="2800" dirty="0">
              <a:solidFill>
                <a:srgbClr val="151515"/>
              </a:solidFill>
            </a:endParaRPr>
          </a:p>
          <a:p>
            <a:r>
              <a:rPr lang="en-US" sz="2800" dirty="0">
                <a:solidFill>
                  <a:srgbClr val="151515"/>
                </a:solidFill>
              </a:rPr>
              <a:t>3.  Serverless function have a runtime in stateless container </a:t>
            </a:r>
            <a:r>
              <a:rPr lang="en-US" sz="2800" b="1" u="sng" dirty="0">
                <a:solidFill>
                  <a:srgbClr val="151515"/>
                </a:solidFill>
              </a:rPr>
              <a:t>i.e. Node, JS, Java </a:t>
            </a:r>
          </a:p>
          <a:p>
            <a:r>
              <a:rPr lang="en-US" sz="2800" dirty="0">
                <a:solidFill>
                  <a:srgbClr val="151515"/>
                </a:solidFill>
              </a:rPr>
              <a:t>     </a:t>
            </a:r>
            <a:r>
              <a:rPr lang="en-US" sz="2800" b="1" u="sng" dirty="0">
                <a:solidFill>
                  <a:srgbClr val="151515"/>
                </a:solidFill>
              </a:rPr>
              <a:t>script, go, python, java.</a:t>
            </a:r>
          </a:p>
          <a:p>
            <a:endParaRPr lang="en-US" sz="2800" dirty="0">
              <a:solidFill>
                <a:srgbClr val="151515"/>
              </a:solidFill>
            </a:endParaRPr>
          </a:p>
          <a:p>
            <a:r>
              <a:rPr lang="en-US" sz="2800" dirty="0">
                <a:solidFill>
                  <a:srgbClr val="151515"/>
                </a:solidFill>
              </a:rPr>
              <a:t>4.  Micro-billing instead of per hours/month billing.</a:t>
            </a:r>
            <a:endParaRPr lang="en-IN" sz="2800" dirty="0"/>
          </a:p>
        </p:txBody>
      </p:sp>
      <p:pic>
        <p:nvPicPr>
          <p:cNvPr id="9" name="Picture 8">
            <a:extLst>
              <a:ext uri="{FF2B5EF4-FFF2-40B4-BE49-F238E27FC236}">
                <a16:creationId xmlns:a16="http://schemas.microsoft.com/office/drawing/2014/main" id="{E1936729-4F1A-3DCF-5D06-100E92AED5CF}"/>
              </a:ext>
            </a:extLst>
          </p:cNvPr>
          <p:cNvPicPr>
            <a:picLocks noChangeAspect="1"/>
          </p:cNvPicPr>
          <p:nvPr/>
        </p:nvPicPr>
        <p:blipFill>
          <a:blip r:embed="rId3"/>
          <a:stretch>
            <a:fillRect/>
          </a:stretch>
        </p:blipFill>
        <p:spPr>
          <a:xfrm>
            <a:off x="8372475" y="4505325"/>
            <a:ext cx="3819525" cy="2352675"/>
          </a:xfrm>
          <a:prstGeom prst="rect">
            <a:avLst/>
          </a:prstGeom>
        </p:spPr>
      </p:pic>
    </p:spTree>
    <p:extLst>
      <p:ext uri="{BB962C8B-B14F-4D97-AF65-F5344CB8AC3E}">
        <p14:creationId xmlns:p14="http://schemas.microsoft.com/office/powerpoint/2010/main" val="4060113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A3ED754-D63C-7C73-053F-4350484BD6ED}"/>
              </a:ext>
            </a:extLst>
          </p:cNvPr>
          <p:cNvPicPr>
            <a:picLocks noChangeAspect="1"/>
          </p:cNvPicPr>
          <p:nvPr/>
        </p:nvPicPr>
        <p:blipFill>
          <a:blip r:embed="rId2"/>
          <a:stretch>
            <a:fillRect/>
          </a:stretch>
        </p:blipFill>
        <p:spPr>
          <a:xfrm>
            <a:off x="0" y="0"/>
            <a:ext cx="12191999" cy="6858000"/>
          </a:xfrm>
          <a:prstGeom prst="rect">
            <a:avLst/>
          </a:prstGeom>
        </p:spPr>
      </p:pic>
      <p:sp>
        <p:nvSpPr>
          <p:cNvPr id="10" name="TextBox 9">
            <a:extLst>
              <a:ext uri="{FF2B5EF4-FFF2-40B4-BE49-F238E27FC236}">
                <a16:creationId xmlns:a16="http://schemas.microsoft.com/office/drawing/2014/main" id="{5BC26230-8E51-D7AA-4351-1F6AC7D1B428}"/>
              </a:ext>
            </a:extLst>
          </p:cNvPr>
          <p:cNvSpPr txBox="1"/>
          <p:nvPr/>
        </p:nvSpPr>
        <p:spPr>
          <a:xfrm>
            <a:off x="3705726" y="-204538"/>
            <a:ext cx="7399421" cy="646331"/>
          </a:xfrm>
          <a:prstGeom prst="rect">
            <a:avLst/>
          </a:prstGeom>
          <a:noFill/>
        </p:spPr>
        <p:txBody>
          <a:bodyPr wrap="square" rtlCol="0">
            <a:spAutoFit/>
          </a:bodyPr>
          <a:lstStyle/>
          <a:p>
            <a:r>
              <a:rPr lang="en-IN" sz="3600" u="sng" dirty="0"/>
              <a:t>Serverless functions example</a:t>
            </a:r>
          </a:p>
        </p:txBody>
      </p:sp>
    </p:spTree>
    <p:extLst>
      <p:ext uri="{BB962C8B-B14F-4D97-AF65-F5344CB8AC3E}">
        <p14:creationId xmlns:p14="http://schemas.microsoft.com/office/powerpoint/2010/main" val="1174550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50C75A-4AE2-4C43-8147-EDD4D5E88791}"/>
              </a:ext>
            </a:extLst>
          </p:cNvPr>
          <p:cNvSpPr txBox="1"/>
          <p:nvPr/>
        </p:nvSpPr>
        <p:spPr>
          <a:xfrm>
            <a:off x="2173954" y="-27991"/>
            <a:ext cx="3781677" cy="954107"/>
          </a:xfrm>
          <a:prstGeom prst="rect">
            <a:avLst/>
          </a:prstGeom>
          <a:noFill/>
        </p:spPr>
        <p:txBody>
          <a:bodyPr wrap="square" rtlCol="0">
            <a:spAutoFit/>
          </a:bodyPr>
          <a:lstStyle/>
          <a:p>
            <a:r>
              <a:rPr lang="en-IN" sz="2800" dirty="0">
                <a:latin typeface="Algerian" panose="04020705040A02060702" pitchFamily="82" charset="0"/>
              </a:rPr>
              <a:t>Benefits of serverless</a:t>
            </a:r>
          </a:p>
        </p:txBody>
      </p:sp>
      <p:sp>
        <p:nvSpPr>
          <p:cNvPr id="6" name="TextBox 5">
            <a:extLst>
              <a:ext uri="{FF2B5EF4-FFF2-40B4-BE49-F238E27FC236}">
                <a16:creationId xmlns:a16="http://schemas.microsoft.com/office/drawing/2014/main" id="{7B954685-AB12-6248-0EBB-455D388FD771}"/>
              </a:ext>
            </a:extLst>
          </p:cNvPr>
          <p:cNvSpPr txBox="1"/>
          <p:nvPr/>
        </p:nvSpPr>
        <p:spPr>
          <a:xfrm>
            <a:off x="5890317" y="0"/>
            <a:ext cx="3781677" cy="954107"/>
          </a:xfrm>
          <a:prstGeom prst="rect">
            <a:avLst/>
          </a:prstGeom>
          <a:noFill/>
        </p:spPr>
        <p:txBody>
          <a:bodyPr wrap="square" rtlCol="0">
            <a:spAutoFit/>
          </a:bodyPr>
          <a:lstStyle/>
          <a:p>
            <a:r>
              <a:rPr lang="en-IN" sz="2800" dirty="0">
                <a:latin typeface="Algerian" panose="04020705040A02060702" pitchFamily="82" charset="0"/>
              </a:rPr>
              <a:t>Drawbacks of serverless</a:t>
            </a:r>
          </a:p>
        </p:txBody>
      </p:sp>
      <p:sp>
        <p:nvSpPr>
          <p:cNvPr id="7" name="TextBox 6">
            <a:extLst>
              <a:ext uri="{FF2B5EF4-FFF2-40B4-BE49-F238E27FC236}">
                <a16:creationId xmlns:a16="http://schemas.microsoft.com/office/drawing/2014/main" id="{9A467764-66F4-A51C-7F93-15FF4EB912AF}"/>
              </a:ext>
            </a:extLst>
          </p:cNvPr>
          <p:cNvSpPr txBox="1"/>
          <p:nvPr/>
        </p:nvSpPr>
        <p:spPr>
          <a:xfrm>
            <a:off x="1973180" y="1603285"/>
            <a:ext cx="3982451" cy="3108543"/>
          </a:xfrm>
          <a:prstGeom prst="rect">
            <a:avLst/>
          </a:prstGeom>
          <a:noFill/>
        </p:spPr>
        <p:txBody>
          <a:bodyPr wrap="square" rtlCol="0">
            <a:spAutoFit/>
          </a:bodyPr>
          <a:lstStyle/>
          <a:p>
            <a:pPr marL="457200" indent="-457200">
              <a:buFont typeface="Arial" panose="020B0604020202020204" pitchFamily="34" charset="0"/>
              <a:buChar char="•"/>
            </a:pPr>
            <a:r>
              <a:rPr lang="en-IN" sz="2800" dirty="0"/>
              <a:t>Effortless efficiency</a:t>
            </a:r>
          </a:p>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r>
              <a:rPr lang="en-IN" sz="2800" dirty="0"/>
              <a:t>Productivity boost</a:t>
            </a:r>
          </a:p>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r>
              <a:rPr lang="en-IN" sz="2800" dirty="0"/>
              <a:t>Cost-effective</a:t>
            </a:r>
          </a:p>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r>
              <a:rPr lang="en-IN" sz="2800" dirty="0"/>
              <a:t>Simplified operations</a:t>
            </a:r>
          </a:p>
        </p:txBody>
      </p:sp>
      <p:sp>
        <p:nvSpPr>
          <p:cNvPr id="8" name="TextBox 7">
            <a:extLst>
              <a:ext uri="{FF2B5EF4-FFF2-40B4-BE49-F238E27FC236}">
                <a16:creationId xmlns:a16="http://schemas.microsoft.com/office/drawing/2014/main" id="{69F814E0-6185-EA2C-44F1-0810A97317D8}"/>
              </a:ext>
            </a:extLst>
          </p:cNvPr>
          <p:cNvSpPr txBox="1"/>
          <p:nvPr/>
        </p:nvSpPr>
        <p:spPr>
          <a:xfrm>
            <a:off x="6236371" y="1603284"/>
            <a:ext cx="4704349" cy="3108543"/>
          </a:xfrm>
          <a:prstGeom prst="rect">
            <a:avLst/>
          </a:prstGeom>
          <a:noFill/>
        </p:spPr>
        <p:txBody>
          <a:bodyPr wrap="square" rtlCol="0">
            <a:spAutoFit/>
          </a:bodyPr>
          <a:lstStyle/>
          <a:p>
            <a:pPr marL="457200" indent="-457200">
              <a:buFont typeface="Arial" panose="020B0604020202020204" pitchFamily="34" charset="0"/>
              <a:buChar char="•"/>
            </a:pPr>
            <a:r>
              <a:rPr lang="en-IN" sz="2800" dirty="0"/>
              <a:t>Debugging</a:t>
            </a:r>
          </a:p>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r>
              <a:rPr lang="en-IN" sz="2800" dirty="0"/>
              <a:t>Security</a:t>
            </a:r>
          </a:p>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r>
              <a:rPr lang="en-IN" sz="2800" dirty="0"/>
              <a:t>Vendor limitations</a:t>
            </a:r>
          </a:p>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r>
              <a:rPr lang="en-IN" sz="2800" dirty="0"/>
              <a:t>Response latency</a:t>
            </a:r>
          </a:p>
        </p:txBody>
      </p:sp>
      <p:cxnSp>
        <p:nvCxnSpPr>
          <p:cNvPr id="3" name="Straight Connector 2">
            <a:extLst>
              <a:ext uri="{FF2B5EF4-FFF2-40B4-BE49-F238E27FC236}">
                <a16:creationId xmlns:a16="http://schemas.microsoft.com/office/drawing/2014/main" id="{84A0DA11-79B8-41CD-A7D3-292BE097024B}"/>
              </a:ext>
            </a:extLst>
          </p:cNvPr>
          <p:cNvCxnSpPr>
            <a:cxnSpLocks/>
          </p:cNvCxnSpPr>
          <p:nvPr/>
        </p:nvCxnSpPr>
        <p:spPr>
          <a:xfrm>
            <a:off x="5551714" y="954107"/>
            <a:ext cx="0" cy="3834882"/>
          </a:xfrm>
          <a:prstGeom prst="line">
            <a:avLst/>
          </a:prstGeom>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778AE326-66D1-BC03-A3A5-2F9AF4BD7367}"/>
              </a:ext>
            </a:extLst>
          </p:cNvPr>
          <p:cNvCxnSpPr/>
          <p:nvPr/>
        </p:nvCxnSpPr>
        <p:spPr>
          <a:xfrm>
            <a:off x="2286000" y="926116"/>
            <a:ext cx="2453951" cy="0"/>
          </a:xfrm>
          <a:prstGeom prst="line">
            <a:avLst/>
          </a:prstGeom>
          <a:ln w="19050"/>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A522A3D1-F20D-65A3-B350-CCF07DC57F2F}"/>
              </a:ext>
            </a:extLst>
          </p:cNvPr>
          <p:cNvCxnSpPr/>
          <p:nvPr/>
        </p:nvCxnSpPr>
        <p:spPr>
          <a:xfrm>
            <a:off x="5955631" y="954107"/>
            <a:ext cx="2236647"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9009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7B1267-879C-4DE2-DB43-70AF91269C3E}"/>
              </a:ext>
            </a:extLst>
          </p:cNvPr>
          <p:cNvSpPr txBox="1"/>
          <p:nvPr/>
        </p:nvSpPr>
        <p:spPr>
          <a:xfrm>
            <a:off x="890338" y="0"/>
            <a:ext cx="11417968" cy="646331"/>
          </a:xfrm>
          <a:prstGeom prst="rect">
            <a:avLst/>
          </a:prstGeom>
          <a:noFill/>
        </p:spPr>
        <p:txBody>
          <a:bodyPr wrap="square" rtlCol="0">
            <a:spAutoFit/>
          </a:bodyPr>
          <a:lstStyle/>
          <a:p>
            <a:r>
              <a:rPr lang="en-IN" sz="3600" u="sng" dirty="0">
                <a:latin typeface="Algerian" panose="04020705040A02060702" pitchFamily="82" charset="0"/>
              </a:rPr>
              <a:t>S E R V E R    V E R S U S    </a:t>
            </a:r>
            <a:r>
              <a:rPr lang="en-IN" sz="3600" u="sng" dirty="0" err="1">
                <a:latin typeface="Algerian" panose="04020705040A02060702" pitchFamily="82" charset="0"/>
              </a:rPr>
              <a:t>S</a:t>
            </a:r>
            <a:r>
              <a:rPr lang="en-IN" sz="3600" u="sng" dirty="0">
                <a:latin typeface="Algerian" panose="04020705040A02060702" pitchFamily="82" charset="0"/>
              </a:rPr>
              <a:t> T  O R A G E</a:t>
            </a:r>
          </a:p>
        </p:txBody>
      </p:sp>
      <p:sp>
        <p:nvSpPr>
          <p:cNvPr id="5" name="TextBox 4">
            <a:extLst>
              <a:ext uri="{FF2B5EF4-FFF2-40B4-BE49-F238E27FC236}">
                <a16:creationId xmlns:a16="http://schemas.microsoft.com/office/drawing/2014/main" id="{77731FAD-1A89-A6BC-0C25-3711F852E483}"/>
              </a:ext>
            </a:extLst>
          </p:cNvPr>
          <p:cNvSpPr txBox="1"/>
          <p:nvPr/>
        </p:nvSpPr>
        <p:spPr>
          <a:xfrm>
            <a:off x="1299411" y="1149170"/>
            <a:ext cx="2370221" cy="523220"/>
          </a:xfrm>
          <a:prstGeom prst="rect">
            <a:avLst/>
          </a:prstGeom>
          <a:noFill/>
        </p:spPr>
        <p:txBody>
          <a:bodyPr wrap="square" rtlCol="0">
            <a:spAutoFit/>
          </a:bodyPr>
          <a:lstStyle/>
          <a:p>
            <a:r>
              <a:rPr lang="en-IN" sz="2800" u="sng" dirty="0">
                <a:latin typeface="Sitka Small" panose="02000505000000020004" pitchFamily="2" charset="0"/>
              </a:rPr>
              <a:t>SERVER</a:t>
            </a:r>
          </a:p>
        </p:txBody>
      </p:sp>
      <p:sp>
        <p:nvSpPr>
          <p:cNvPr id="13" name="TextBox 12">
            <a:extLst>
              <a:ext uri="{FF2B5EF4-FFF2-40B4-BE49-F238E27FC236}">
                <a16:creationId xmlns:a16="http://schemas.microsoft.com/office/drawing/2014/main" id="{40F2B631-6916-686F-822E-046DA626A646}"/>
              </a:ext>
            </a:extLst>
          </p:cNvPr>
          <p:cNvSpPr txBox="1"/>
          <p:nvPr/>
        </p:nvSpPr>
        <p:spPr>
          <a:xfrm>
            <a:off x="6424863" y="1016822"/>
            <a:ext cx="2370221" cy="523220"/>
          </a:xfrm>
          <a:prstGeom prst="rect">
            <a:avLst/>
          </a:prstGeom>
          <a:noFill/>
        </p:spPr>
        <p:txBody>
          <a:bodyPr wrap="square" rtlCol="0">
            <a:spAutoFit/>
          </a:bodyPr>
          <a:lstStyle/>
          <a:p>
            <a:r>
              <a:rPr lang="en-IN" sz="2800" u="sng" dirty="0">
                <a:latin typeface="Sitka Small" panose="02000505000000020004" pitchFamily="2" charset="0"/>
              </a:rPr>
              <a:t>STORAGE</a:t>
            </a:r>
          </a:p>
        </p:txBody>
      </p:sp>
      <p:sp>
        <p:nvSpPr>
          <p:cNvPr id="14" name="TextBox 13">
            <a:extLst>
              <a:ext uri="{FF2B5EF4-FFF2-40B4-BE49-F238E27FC236}">
                <a16:creationId xmlns:a16="http://schemas.microsoft.com/office/drawing/2014/main" id="{ABDA5026-B2FB-F003-7DDC-F99EDFB8CED7}"/>
              </a:ext>
            </a:extLst>
          </p:cNvPr>
          <p:cNvSpPr txBox="1"/>
          <p:nvPr/>
        </p:nvSpPr>
        <p:spPr>
          <a:xfrm>
            <a:off x="890337" y="1910534"/>
            <a:ext cx="4092209" cy="4524315"/>
          </a:xfrm>
          <a:prstGeom prst="rect">
            <a:avLst/>
          </a:prstGeom>
          <a:noFill/>
        </p:spPr>
        <p:txBody>
          <a:bodyPr wrap="square" rtlCol="0">
            <a:spAutoFit/>
          </a:bodyPr>
          <a:lstStyle/>
          <a:p>
            <a:pPr marL="342900" indent="-342900">
              <a:buFont typeface="Wingdings" panose="05000000000000000000" pitchFamily="2" charset="2"/>
              <a:buChar char="q"/>
            </a:pPr>
            <a:r>
              <a:rPr lang="en-IN" sz="2400" dirty="0">
                <a:latin typeface="Sitka Small" panose="02000505000000020004" pitchFamily="2" charset="0"/>
              </a:rPr>
              <a:t>A Program or a hardware device that provides services to other devices in the network</a:t>
            </a:r>
          </a:p>
          <a:p>
            <a:endParaRPr lang="en-IN" sz="2400" dirty="0">
              <a:latin typeface="Sitka Small" panose="02000505000000020004" pitchFamily="2" charset="0"/>
            </a:endParaRPr>
          </a:p>
          <a:p>
            <a:pPr marL="342900" indent="-342900">
              <a:buFont typeface="Wingdings" panose="05000000000000000000" pitchFamily="2" charset="2"/>
              <a:buChar char="q"/>
            </a:pPr>
            <a:r>
              <a:rPr lang="en-IN" sz="2400" dirty="0">
                <a:latin typeface="Sitka Small" panose="02000505000000020004" pitchFamily="2" charset="0"/>
              </a:rPr>
              <a:t>Provides data, allows resource sharing and provides other services to client machines in the network</a:t>
            </a:r>
          </a:p>
        </p:txBody>
      </p:sp>
      <p:sp>
        <p:nvSpPr>
          <p:cNvPr id="15" name="TextBox 14">
            <a:extLst>
              <a:ext uri="{FF2B5EF4-FFF2-40B4-BE49-F238E27FC236}">
                <a16:creationId xmlns:a16="http://schemas.microsoft.com/office/drawing/2014/main" id="{6D6BF50D-2697-885D-C0EA-D163C942B524}"/>
              </a:ext>
            </a:extLst>
          </p:cNvPr>
          <p:cNvSpPr txBox="1"/>
          <p:nvPr/>
        </p:nvSpPr>
        <p:spPr>
          <a:xfrm>
            <a:off x="6096000" y="1910533"/>
            <a:ext cx="4231104" cy="3416320"/>
          </a:xfrm>
          <a:prstGeom prst="rect">
            <a:avLst/>
          </a:prstGeom>
          <a:noFill/>
        </p:spPr>
        <p:txBody>
          <a:bodyPr wrap="square" rtlCol="0">
            <a:spAutoFit/>
          </a:bodyPr>
          <a:lstStyle/>
          <a:p>
            <a:pPr marL="342900" indent="-342900">
              <a:buFont typeface="Wingdings" panose="05000000000000000000" pitchFamily="2" charset="2"/>
              <a:buChar char="q"/>
            </a:pPr>
            <a:r>
              <a:rPr lang="en-IN" sz="2400" dirty="0">
                <a:latin typeface="Sitka Small" panose="02000505000000020004" pitchFamily="2" charset="0"/>
              </a:rPr>
              <a:t>A physical device on a computer that is capable of storing data permanently</a:t>
            </a:r>
          </a:p>
          <a:p>
            <a:pPr marL="342900" indent="-342900">
              <a:buFont typeface="Wingdings" panose="05000000000000000000" pitchFamily="2" charset="2"/>
              <a:buChar char="q"/>
            </a:pPr>
            <a:endParaRPr lang="en-IN" sz="2400" dirty="0">
              <a:latin typeface="Sitka Small" panose="02000505000000020004" pitchFamily="2" charset="0"/>
            </a:endParaRPr>
          </a:p>
          <a:p>
            <a:pPr marL="342900" indent="-342900">
              <a:buFont typeface="Wingdings" panose="05000000000000000000" pitchFamily="2" charset="2"/>
              <a:buChar char="q"/>
            </a:pPr>
            <a:endParaRPr lang="en-IN" sz="2400" dirty="0">
              <a:latin typeface="Sitka Small" panose="02000505000000020004" pitchFamily="2" charset="0"/>
            </a:endParaRPr>
          </a:p>
          <a:p>
            <a:pPr marL="342900" indent="-342900">
              <a:buFont typeface="Wingdings" panose="05000000000000000000" pitchFamily="2" charset="2"/>
              <a:buChar char="q"/>
            </a:pPr>
            <a:r>
              <a:rPr lang="en-IN" sz="2400" dirty="0">
                <a:latin typeface="Sitka Small" panose="02000505000000020004" pitchFamily="2" charset="0"/>
              </a:rPr>
              <a:t>Used to store and access data, files and applications</a:t>
            </a:r>
          </a:p>
        </p:txBody>
      </p:sp>
      <p:cxnSp>
        <p:nvCxnSpPr>
          <p:cNvPr id="3" name="Straight Connector 2">
            <a:extLst>
              <a:ext uri="{FF2B5EF4-FFF2-40B4-BE49-F238E27FC236}">
                <a16:creationId xmlns:a16="http://schemas.microsoft.com/office/drawing/2014/main" id="{DD19AF7F-988B-98AF-0AD3-6EAEF82917AA}"/>
              </a:ext>
            </a:extLst>
          </p:cNvPr>
          <p:cNvCxnSpPr/>
          <p:nvPr/>
        </p:nvCxnSpPr>
        <p:spPr>
          <a:xfrm>
            <a:off x="5225143" y="1149170"/>
            <a:ext cx="0" cy="5285679"/>
          </a:xfrm>
          <a:prstGeom prst="line">
            <a:avLst/>
          </a:prstGeom>
          <a:ln w="28575"/>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5DB2CC3B-E0BC-C4E4-AC95-E22BB038AE70}"/>
              </a:ext>
            </a:extLst>
          </p:cNvPr>
          <p:cNvSpPr/>
          <p:nvPr/>
        </p:nvSpPr>
        <p:spPr>
          <a:xfrm>
            <a:off x="11089236" y="6389396"/>
            <a:ext cx="989040" cy="327693"/>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u="sng" dirty="0">
                <a:solidFill>
                  <a:schemeClr val="tx1"/>
                </a:solidFill>
                <a:hlinkClick r:id="rId2" action="ppaction://hlinksldjump">
                  <a:extLst>
                    <a:ext uri="{A12FA001-AC4F-418D-AE19-62706E023703}">
                      <ahyp:hlinkClr xmlns:ahyp="http://schemas.microsoft.com/office/drawing/2018/hyperlinkcolor" val="tx"/>
                    </a:ext>
                  </a:extLst>
                </a:hlinkClick>
              </a:rPr>
              <a:t>back</a:t>
            </a:r>
            <a:endParaRPr lang="en-IN" i="1" u="sng" dirty="0">
              <a:solidFill>
                <a:schemeClr val="tx1"/>
              </a:solidFill>
            </a:endParaRPr>
          </a:p>
        </p:txBody>
      </p:sp>
    </p:spTree>
    <p:extLst>
      <p:ext uri="{BB962C8B-B14F-4D97-AF65-F5344CB8AC3E}">
        <p14:creationId xmlns:p14="http://schemas.microsoft.com/office/powerpoint/2010/main" val="1635639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5BC9-546C-1D88-40C9-4A12699CD3D5}"/>
              </a:ext>
            </a:extLst>
          </p:cNvPr>
          <p:cNvSpPr>
            <a:spLocks noGrp="1"/>
          </p:cNvSpPr>
          <p:nvPr>
            <p:ph type="title"/>
          </p:nvPr>
        </p:nvSpPr>
        <p:spPr>
          <a:xfrm>
            <a:off x="672499" y="-29975"/>
            <a:ext cx="3932237" cy="894643"/>
          </a:xfrm>
          <a:noFill/>
          <a:ln>
            <a:noFill/>
          </a:ln>
        </p:spPr>
        <p:style>
          <a:lnRef idx="0">
            <a:scrgbClr r="0" g="0" b="0"/>
          </a:lnRef>
          <a:fillRef idx="0">
            <a:scrgbClr r="0" g="0" b="0"/>
          </a:fillRef>
          <a:effectRef idx="0">
            <a:scrgbClr r="0" g="0" b="0"/>
          </a:effectRef>
          <a:fontRef idx="minor">
            <a:schemeClr val="dk1"/>
          </a:fontRef>
        </p:style>
        <p:txBody>
          <a:bodyPr/>
          <a:lstStyle/>
          <a:p>
            <a:r>
              <a:rPr lang="en-IN" dirty="0">
                <a:latin typeface="Algerian" panose="04020705040A02060702" pitchFamily="82" charset="0"/>
              </a:rPr>
              <a:t>INTRODUCTION :</a:t>
            </a:r>
          </a:p>
        </p:txBody>
      </p:sp>
      <p:pic>
        <p:nvPicPr>
          <p:cNvPr id="7" name="Picture Placeholder 6">
            <a:extLst>
              <a:ext uri="{FF2B5EF4-FFF2-40B4-BE49-F238E27FC236}">
                <a16:creationId xmlns:a16="http://schemas.microsoft.com/office/drawing/2014/main" id="{73D77BBD-8228-78E4-587D-30DEDCBF76D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8868" r="8868"/>
          <a:stretch>
            <a:fillRect/>
          </a:stretch>
        </p:blipFill>
        <p:spPr>
          <a:xfrm>
            <a:off x="592490" y="1116218"/>
            <a:ext cx="3497422" cy="2761596"/>
          </a:xfrm>
        </p:spPr>
      </p:pic>
      <p:sp>
        <p:nvSpPr>
          <p:cNvPr id="3" name="Content Placeholder 2">
            <a:extLst>
              <a:ext uri="{FF2B5EF4-FFF2-40B4-BE49-F238E27FC236}">
                <a16:creationId xmlns:a16="http://schemas.microsoft.com/office/drawing/2014/main" id="{A2C28228-0B5E-7BC8-362D-215148D48ACA}"/>
              </a:ext>
            </a:extLst>
          </p:cNvPr>
          <p:cNvSpPr>
            <a:spLocks noGrp="1"/>
          </p:cNvSpPr>
          <p:nvPr>
            <p:ph type="body" sz="half" idx="2"/>
          </p:nvPr>
        </p:nvSpPr>
        <p:spPr>
          <a:xfrm>
            <a:off x="4837454" y="1025502"/>
            <a:ext cx="5185246" cy="5704624"/>
          </a:xfrm>
        </p:spPr>
        <p:txBody>
          <a:bodyPr>
            <a:normAutofit fontScale="25000" lnSpcReduction="20000"/>
          </a:bodyPr>
          <a:lstStyle/>
          <a:p>
            <a:r>
              <a:rPr lang="en-US" sz="11200" dirty="0">
                <a:latin typeface="Sitka Banner" panose="02000505000000020004" pitchFamily="2" charset="0"/>
              </a:rPr>
              <a:t>cloud computing provides us a mean by which we can access the applications as utilities over the internet. it allows us to create configure and customize applications online</a:t>
            </a:r>
          </a:p>
          <a:p>
            <a:endParaRPr lang="en-US" sz="11200" dirty="0">
              <a:latin typeface="Sitka Banner" panose="02000505000000020004" pitchFamily="2" charset="0"/>
            </a:endParaRPr>
          </a:p>
          <a:p>
            <a:r>
              <a:rPr lang="en-US" sz="11200" dirty="0">
                <a:latin typeface="Sitka Banner" panose="02000505000000020004" pitchFamily="2" charset="0"/>
              </a:rPr>
              <a:t>With cloud computing users can access database resources via the internet from anywhere for as long as they need without worrying about any maintenance or management to actual resource.</a:t>
            </a:r>
          </a:p>
          <a:p>
            <a:endParaRPr lang="en-IN" sz="2400" b="1" dirty="0">
              <a:latin typeface="+mj-lt"/>
            </a:endParaRPr>
          </a:p>
        </p:txBody>
      </p:sp>
      <p:cxnSp>
        <p:nvCxnSpPr>
          <p:cNvPr id="5" name="Straight Connector 4">
            <a:extLst>
              <a:ext uri="{FF2B5EF4-FFF2-40B4-BE49-F238E27FC236}">
                <a16:creationId xmlns:a16="http://schemas.microsoft.com/office/drawing/2014/main" id="{956FB677-3220-8EF4-9478-C867403BC093}"/>
              </a:ext>
            </a:extLst>
          </p:cNvPr>
          <p:cNvCxnSpPr/>
          <p:nvPr/>
        </p:nvCxnSpPr>
        <p:spPr>
          <a:xfrm>
            <a:off x="305489" y="885594"/>
            <a:ext cx="4071425"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01756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1CFFDB-0567-0585-BD57-4AAB32DB6F7E}"/>
              </a:ext>
            </a:extLst>
          </p:cNvPr>
          <p:cNvSpPr txBox="1"/>
          <p:nvPr/>
        </p:nvSpPr>
        <p:spPr>
          <a:xfrm>
            <a:off x="1856935" y="244398"/>
            <a:ext cx="9312812" cy="707886"/>
          </a:xfrm>
          <a:prstGeom prst="rect">
            <a:avLst/>
          </a:prstGeom>
          <a:noFill/>
        </p:spPr>
        <p:txBody>
          <a:bodyPr wrap="square">
            <a:spAutoFit/>
          </a:bodyPr>
          <a:lstStyle/>
          <a:p>
            <a:r>
              <a:rPr lang="en-IN" sz="4000" dirty="0">
                <a:latin typeface="Algerian" panose="04020705040A02060702" pitchFamily="82" charset="0"/>
              </a:rPr>
              <a:t>Cloud computing divide 5 parts : </a:t>
            </a:r>
          </a:p>
        </p:txBody>
      </p:sp>
      <p:sp>
        <p:nvSpPr>
          <p:cNvPr id="7" name="TextBox 6">
            <a:extLst>
              <a:ext uri="{FF2B5EF4-FFF2-40B4-BE49-F238E27FC236}">
                <a16:creationId xmlns:a16="http://schemas.microsoft.com/office/drawing/2014/main" id="{01410797-92BF-6A85-27A6-F91A2FE2CCD7}"/>
              </a:ext>
            </a:extLst>
          </p:cNvPr>
          <p:cNvSpPr txBox="1"/>
          <p:nvPr/>
        </p:nvSpPr>
        <p:spPr>
          <a:xfrm>
            <a:off x="544120" y="2910903"/>
            <a:ext cx="9312812" cy="584775"/>
          </a:xfrm>
          <a:prstGeom prst="rect">
            <a:avLst/>
          </a:prstGeom>
          <a:noFill/>
        </p:spPr>
        <p:txBody>
          <a:bodyPr wrap="square" rtlCol="0">
            <a:spAutoFit/>
          </a:bodyPr>
          <a:lstStyle/>
          <a:p>
            <a:r>
              <a:rPr lang="en-IN" sz="3200" dirty="0">
                <a:latin typeface="Algerian" panose="04020705040A02060702" pitchFamily="82" charset="0"/>
              </a:rPr>
              <a:t>1. Data base</a:t>
            </a:r>
          </a:p>
        </p:txBody>
      </p:sp>
      <p:pic>
        <p:nvPicPr>
          <p:cNvPr id="9" name="Picture 8">
            <a:extLst>
              <a:ext uri="{FF2B5EF4-FFF2-40B4-BE49-F238E27FC236}">
                <a16:creationId xmlns:a16="http://schemas.microsoft.com/office/drawing/2014/main" id="{751BA2C7-D96B-E38D-A646-2989030EAB9B}"/>
              </a:ext>
            </a:extLst>
          </p:cNvPr>
          <p:cNvPicPr>
            <a:picLocks noChangeAspect="1"/>
          </p:cNvPicPr>
          <p:nvPr/>
        </p:nvPicPr>
        <p:blipFill>
          <a:blip r:embed="rId2"/>
          <a:stretch>
            <a:fillRect/>
          </a:stretch>
        </p:blipFill>
        <p:spPr>
          <a:xfrm>
            <a:off x="1164322" y="977773"/>
            <a:ext cx="1789894" cy="1980181"/>
          </a:xfrm>
          <a:prstGeom prst="rect">
            <a:avLst/>
          </a:prstGeom>
        </p:spPr>
      </p:pic>
      <p:sp>
        <p:nvSpPr>
          <p:cNvPr id="12" name="TextBox 11">
            <a:extLst>
              <a:ext uri="{FF2B5EF4-FFF2-40B4-BE49-F238E27FC236}">
                <a16:creationId xmlns:a16="http://schemas.microsoft.com/office/drawing/2014/main" id="{A435A0CD-F989-F5BA-7729-A37FF4083C8B}"/>
              </a:ext>
            </a:extLst>
          </p:cNvPr>
          <p:cNvSpPr txBox="1"/>
          <p:nvPr/>
        </p:nvSpPr>
        <p:spPr>
          <a:xfrm>
            <a:off x="8391442" y="2844225"/>
            <a:ext cx="3251581" cy="584775"/>
          </a:xfrm>
          <a:prstGeom prst="rect">
            <a:avLst/>
          </a:prstGeom>
          <a:noFill/>
        </p:spPr>
        <p:txBody>
          <a:bodyPr wrap="square" rtlCol="0">
            <a:spAutoFit/>
          </a:bodyPr>
          <a:lstStyle/>
          <a:p>
            <a:r>
              <a:rPr lang="en-IN" sz="3200" dirty="0">
                <a:latin typeface="Algerian" panose="04020705040A02060702" pitchFamily="82" charset="0"/>
              </a:rPr>
              <a:t>2. Containers</a:t>
            </a:r>
          </a:p>
        </p:txBody>
      </p:sp>
      <p:pic>
        <p:nvPicPr>
          <p:cNvPr id="14" name="Picture 13">
            <a:extLst>
              <a:ext uri="{FF2B5EF4-FFF2-40B4-BE49-F238E27FC236}">
                <a16:creationId xmlns:a16="http://schemas.microsoft.com/office/drawing/2014/main" id="{DD581528-C354-DA7A-457A-DAA89689E8B6}"/>
              </a:ext>
            </a:extLst>
          </p:cNvPr>
          <p:cNvPicPr>
            <a:picLocks noChangeAspect="1"/>
          </p:cNvPicPr>
          <p:nvPr/>
        </p:nvPicPr>
        <p:blipFill>
          <a:blip r:embed="rId3"/>
          <a:stretch>
            <a:fillRect/>
          </a:stretch>
        </p:blipFill>
        <p:spPr>
          <a:xfrm>
            <a:off x="718588" y="4056064"/>
            <a:ext cx="2681361" cy="1670039"/>
          </a:xfrm>
          <a:prstGeom prst="rect">
            <a:avLst/>
          </a:prstGeom>
        </p:spPr>
      </p:pic>
      <p:sp>
        <p:nvSpPr>
          <p:cNvPr id="15" name="TextBox 14">
            <a:extLst>
              <a:ext uri="{FF2B5EF4-FFF2-40B4-BE49-F238E27FC236}">
                <a16:creationId xmlns:a16="http://schemas.microsoft.com/office/drawing/2014/main" id="{BC45FF77-FAFD-FD71-D7CE-9D55C44B57E6}"/>
              </a:ext>
            </a:extLst>
          </p:cNvPr>
          <p:cNvSpPr txBox="1"/>
          <p:nvPr/>
        </p:nvSpPr>
        <p:spPr>
          <a:xfrm>
            <a:off x="199461" y="5880227"/>
            <a:ext cx="4079631" cy="523220"/>
          </a:xfrm>
          <a:prstGeom prst="rect">
            <a:avLst/>
          </a:prstGeom>
          <a:noFill/>
        </p:spPr>
        <p:txBody>
          <a:bodyPr wrap="square" rtlCol="0">
            <a:spAutoFit/>
          </a:bodyPr>
          <a:lstStyle/>
          <a:p>
            <a:r>
              <a:rPr lang="en-IN" sz="2800" dirty="0">
                <a:latin typeface="Algerian" panose="04020705040A02060702" pitchFamily="82" charset="0"/>
              </a:rPr>
              <a:t>3. Machine learning</a:t>
            </a:r>
          </a:p>
        </p:txBody>
      </p:sp>
      <p:pic>
        <p:nvPicPr>
          <p:cNvPr id="17" name="Picture 16">
            <a:extLst>
              <a:ext uri="{FF2B5EF4-FFF2-40B4-BE49-F238E27FC236}">
                <a16:creationId xmlns:a16="http://schemas.microsoft.com/office/drawing/2014/main" id="{3DB449CF-9D71-2425-70A5-797CF8111EBF}"/>
              </a:ext>
            </a:extLst>
          </p:cNvPr>
          <p:cNvPicPr>
            <a:picLocks noChangeAspect="1"/>
          </p:cNvPicPr>
          <p:nvPr/>
        </p:nvPicPr>
        <p:blipFill>
          <a:blip r:embed="rId4"/>
          <a:stretch>
            <a:fillRect/>
          </a:stretch>
        </p:blipFill>
        <p:spPr>
          <a:xfrm>
            <a:off x="8391442" y="3852933"/>
            <a:ext cx="3558997" cy="1670039"/>
          </a:xfrm>
          <a:prstGeom prst="rect">
            <a:avLst/>
          </a:prstGeom>
        </p:spPr>
      </p:pic>
      <p:sp>
        <p:nvSpPr>
          <p:cNvPr id="18" name="TextBox 17">
            <a:extLst>
              <a:ext uri="{FF2B5EF4-FFF2-40B4-BE49-F238E27FC236}">
                <a16:creationId xmlns:a16="http://schemas.microsoft.com/office/drawing/2014/main" id="{E427554A-5AF7-CAFC-0BDB-3775DD6E0E27}"/>
              </a:ext>
            </a:extLst>
          </p:cNvPr>
          <p:cNvSpPr txBox="1"/>
          <p:nvPr/>
        </p:nvSpPr>
        <p:spPr>
          <a:xfrm>
            <a:off x="8595360" y="5880227"/>
            <a:ext cx="2743200" cy="584775"/>
          </a:xfrm>
          <a:prstGeom prst="rect">
            <a:avLst/>
          </a:prstGeom>
          <a:noFill/>
        </p:spPr>
        <p:txBody>
          <a:bodyPr wrap="square" rtlCol="0">
            <a:spAutoFit/>
          </a:bodyPr>
          <a:lstStyle/>
          <a:p>
            <a:r>
              <a:rPr lang="en-IN" sz="3200" dirty="0">
                <a:latin typeface="Algerian" panose="04020705040A02060702" pitchFamily="82" charset="0"/>
              </a:rPr>
              <a:t>4. storage</a:t>
            </a:r>
          </a:p>
        </p:txBody>
      </p:sp>
      <p:pic>
        <p:nvPicPr>
          <p:cNvPr id="20" name="Picture 19">
            <a:extLst>
              <a:ext uri="{FF2B5EF4-FFF2-40B4-BE49-F238E27FC236}">
                <a16:creationId xmlns:a16="http://schemas.microsoft.com/office/drawing/2014/main" id="{C4058822-7D04-97FF-394B-45610AB11FAF}"/>
              </a:ext>
            </a:extLst>
          </p:cNvPr>
          <p:cNvPicPr>
            <a:picLocks noChangeAspect="1"/>
          </p:cNvPicPr>
          <p:nvPr/>
        </p:nvPicPr>
        <p:blipFill>
          <a:blip r:embed="rId5"/>
          <a:stretch>
            <a:fillRect/>
          </a:stretch>
        </p:blipFill>
        <p:spPr>
          <a:xfrm>
            <a:off x="4177337" y="1915318"/>
            <a:ext cx="3467100" cy="2762250"/>
          </a:xfrm>
          <a:prstGeom prst="rect">
            <a:avLst/>
          </a:prstGeom>
        </p:spPr>
      </p:pic>
      <p:sp>
        <p:nvSpPr>
          <p:cNvPr id="21" name="TextBox 20">
            <a:extLst>
              <a:ext uri="{FF2B5EF4-FFF2-40B4-BE49-F238E27FC236}">
                <a16:creationId xmlns:a16="http://schemas.microsoft.com/office/drawing/2014/main" id="{39B861DF-5808-3205-310F-65C1BFA40BDE}"/>
              </a:ext>
            </a:extLst>
          </p:cNvPr>
          <p:cNvSpPr txBox="1"/>
          <p:nvPr/>
        </p:nvSpPr>
        <p:spPr>
          <a:xfrm>
            <a:off x="4392833" y="4736018"/>
            <a:ext cx="3036108" cy="584775"/>
          </a:xfrm>
          <a:prstGeom prst="rect">
            <a:avLst/>
          </a:prstGeom>
          <a:noFill/>
        </p:spPr>
        <p:txBody>
          <a:bodyPr wrap="square" rtlCol="0">
            <a:spAutoFit/>
          </a:bodyPr>
          <a:lstStyle/>
          <a:p>
            <a:r>
              <a:rPr lang="en-IN" sz="3200" dirty="0">
                <a:latin typeface="Algerian" panose="04020705040A02060702" pitchFamily="82" charset="0"/>
              </a:rPr>
              <a:t>5.serverless</a:t>
            </a:r>
          </a:p>
        </p:txBody>
      </p:sp>
      <p:pic>
        <p:nvPicPr>
          <p:cNvPr id="23" name="Picture 22">
            <a:extLst>
              <a:ext uri="{FF2B5EF4-FFF2-40B4-BE49-F238E27FC236}">
                <a16:creationId xmlns:a16="http://schemas.microsoft.com/office/drawing/2014/main" id="{DAECDDA4-41E1-597E-7D08-A9856067FD5F}"/>
              </a:ext>
            </a:extLst>
          </p:cNvPr>
          <p:cNvPicPr>
            <a:picLocks noChangeAspect="1"/>
          </p:cNvPicPr>
          <p:nvPr/>
        </p:nvPicPr>
        <p:blipFill>
          <a:blip r:embed="rId6"/>
          <a:stretch>
            <a:fillRect/>
          </a:stretch>
        </p:blipFill>
        <p:spPr>
          <a:xfrm>
            <a:off x="8391442" y="902088"/>
            <a:ext cx="2947118" cy="2004040"/>
          </a:xfrm>
          <a:prstGeom prst="rect">
            <a:avLst/>
          </a:prstGeom>
        </p:spPr>
      </p:pic>
    </p:spTree>
    <p:extLst>
      <p:ext uri="{BB962C8B-B14F-4D97-AF65-F5344CB8AC3E}">
        <p14:creationId xmlns:p14="http://schemas.microsoft.com/office/powerpoint/2010/main" val="239901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4CEB77-C82A-846A-BD66-BF536AF5F284}"/>
              </a:ext>
            </a:extLst>
          </p:cNvPr>
          <p:cNvSpPr>
            <a:spLocks noGrp="1"/>
          </p:cNvSpPr>
          <p:nvPr>
            <p:ph type="title"/>
          </p:nvPr>
        </p:nvSpPr>
        <p:spPr>
          <a:xfrm>
            <a:off x="983974" y="212035"/>
            <a:ext cx="10515600" cy="1325563"/>
          </a:xfrm>
        </p:spPr>
        <p:txBody>
          <a:bodyPr/>
          <a:lstStyle/>
          <a:p>
            <a:r>
              <a:rPr lang="en-IN" u="sng" dirty="0">
                <a:latin typeface="Algerian" panose="04020705040A02060702" pitchFamily="82" charset="0"/>
              </a:rPr>
              <a:t>What is cloud ?</a:t>
            </a:r>
          </a:p>
        </p:txBody>
      </p:sp>
      <p:sp>
        <p:nvSpPr>
          <p:cNvPr id="7" name="Content Placeholder 6">
            <a:extLst>
              <a:ext uri="{FF2B5EF4-FFF2-40B4-BE49-F238E27FC236}">
                <a16:creationId xmlns:a16="http://schemas.microsoft.com/office/drawing/2014/main" id="{4A737C32-5534-3908-187A-87BBF8395D2A}"/>
              </a:ext>
            </a:extLst>
          </p:cNvPr>
          <p:cNvSpPr>
            <a:spLocks noGrp="1"/>
          </p:cNvSpPr>
          <p:nvPr>
            <p:ph idx="1"/>
          </p:nvPr>
        </p:nvSpPr>
        <p:spPr/>
        <p:txBody>
          <a:bodyPr/>
          <a:lstStyle/>
          <a:p>
            <a:r>
              <a:rPr lang="en-IN" dirty="0"/>
              <a:t>The term cloud refers to a </a:t>
            </a:r>
            <a:r>
              <a:rPr lang="en-IN" b="1" u="sng" dirty="0"/>
              <a:t>NETWORK  </a:t>
            </a:r>
            <a:r>
              <a:rPr lang="en-IN" dirty="0"/>
              <a:t>or </a:t>
            </a:r>
            <a:r>
              <a:rPr lang="en-IN" b="1" u="sng" dirty="0"/>
              <a:t>INTERNET</a:t>
            </a:r>
            <a:r>
              <a:rPr lang="en-IN" dirty="0"/>
              <a:t>. In others words we can say that cloud is something which is present at remote location.</a:t>
            </a:r>
          </a:p>
          <a:p>
            <a:r>
              <a:rPr lang="en-IN" dirty="0"/>
              <a:t>Cloud can provide services over network </a:t>
            </a:r>
            <a:r>
              <a:rPr lang="en-IN" b="1" u="sng" dirty="0"/>
              <a:t>i.e. on public network </a:t>
            </a:r>
            <a:r>
              <a:rPr lang="en-IN" dirty="0"/>
              <a:t>or on private network </a:t>
            </a:r>
            <a:r>
              <a:rPr lang="en-IN" b="1" u="sng" dirty="0"/>
              <a:t>i.e. WAN, LAN, CAN.</a:t>
            </a:r>
          </a:p>
          <a:p>
            <a:r>
              <a:rPr lang="en-IN" dirty="0"/>
              <a:t>Applications such as </a:t>
            </a:r>
            <a:r>
              <a:rPr lang="en-IN" b="1" u="sng" dirty="0"/>
              <a:t>e-mail, web conferencing, customer relationship management(CRM)</a:t>
            </a:r>
            <a:r>
              <a:rPr lang="en-IN" b="1" dirty="0"/>
              <a:t> </a:t>
            </a:r>
            <a:r>
              <a:rPr lang="en-IN" dirty="0"/>
              <a:t>all run is cloud.</a:t>
            </a:r>
          </a:p>
        </p:txBody>
      </p:sp>
    </p:spTree>
    <p:extLst>
      <p:ext uri="{BB962C8B-B14F-4D97-AF65-F5344CB8AC3E}">
        <p14:creationId xmlns:p14="http://schemas.microsoft.com/office/powerpoint/2010/main" val="625946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2CFCC5-89CD-4075-A820-CB0ED22202A2}"/>
              </a:ext>
            </a:extLst>
          </p:cNvPr>
          <p:cNvSpPr>
            <a:spLocks noGrp="1"/>
          </p:cNvSpPr>
          <p:nvPr>
            <p:ph type="title"/>
          </p:nvPr>
        </p:nvSpPr>
        <p:spPr>
          <a:xfrm>
            <a:off x="407965" y="-467816"/>
            <a:ext cx="5584874" cy="1600200"/>
          </a:xfrm>
        </p:spPr>
        <p:txBody>
          <a:bodyPr>
            <a:normAutofit/>
          </a:bodyPr>
          <a:lstStyle/>
          <a:p>
            <a:r>
              <a:rPr lang="en-IN" b="1" u="sng" dirty="0">
                <a:latin typeface="Castellar" panose="020A0402060406010301" pitchFamily="18" charset="0"/>
              </a:rPr>
              <a:t>Cloud computing</a:t>
            </a:r>
          </a:p>
        </p:txBody>
      </p:sp>
      <p:sp>
        <p:nvSpPr>
          <p:cNvPr id="6" name="Text Placeholder 5">
            <a:extLst>
              <a:ext uri="{FF2B5EF4-FFF2-40B4-BE49-F238E27FC236}">
                <a16:creationId xmlns:a16="http://schemas.microsoft.com/office/drawing/2014/main" id="{A05CAE93-7E46-1CBD-D666-0FC6658A35AC}"/>
              </a:ext>
            </a:extLst>
          </p:cNvPr>
          <p:cNvSpPr>
            <a:spLocks noGrp="1"/>
          </p:cNvSpPr>
          <p:nvPr>
            <p:ph type="body" sz="half" idx="2"/>
          </p:nvPr>
        </p:nvSpPr>
        <p:spPr>
          <a:xfrm>
            <a:off x="407965" y="1241852"/>
            <a:ext cx="4501660" cy="3811588"/>
          </a:xfrm>
        </p:spPr>
        <p:txBody>
          <a:bodyPr>
            <a:noAutofit/>
          </a:bodyPr>
          <a:lstStyle/>
          <a:p>
            <a:r>
              <a:rPr lang="en-IN" sz="2800" dirty="0"/>
              <a:t>Cloud computing refers to manipulating configuring and accessing the application online. It offers online data storage, infrastructure and applications</a:t>
            </a:r>
            <a:r>
              <a:rPr lang="en-IN" sz="2400" dirty="0"/>
              <a:t>.</a:t>
            </a:r>
          </a:p>
          <a:p>
            <a:endParaRPr lang="en-IN" sz="2400" dirty="0"/>
          </a:p>
          <a:p>
            <a:r>
              <a:rPr lang="en-IN" sz="2800" dirty="0"/>
              <a:t>Cloud computing is both a combination of software and hardware based computing resource delivered as a network service</a:t>
            </a:r>
          </a:p>
        </p:txBody>
      </p:sp>
      <p:pic>
        <p:nvPicPr>
          <p:cNvPr id="7" name="Picture Placeholder 10">
            <a:extLst>
              <a:ext uri="{FF2B5EF4-FFF2-40B4-BE49-F238E27FC236}">
                <a16:creationId xmlns:a16="http://schemas.microsoft.com/office/drawing/2014/main" id="{D41090CC-7593-C4DB-42A7-C826F4B8CA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75190" y="1380839"/>
            <a:ext cx="5953956" cy="40963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02182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47E01E7-F1B4-F989-4B81-8806FA18F518}"/>
              </a:ext>
            </a:extLst>
          </p:cNvPr>
          <p:cNvSpPr txBox="1"/>
          <p:nvPr/>
        </p:nvSpPr>
        <p:spPr>
          <a:xfrm>
            <a:off x="2183423" y="98474"/>
            <a:ext cx="8134642" cy="646331"/>
          </a:xfrm>
          <a:prstGeom prst="rect">
            <a:avLst/>
          </a:prstGeom>
          <a:noFill/>
        </p:spPr>
        <p:txBody>
          <a:bodyPr wrap="square">
            <a:spAutoFit/>
          </a:bodyPr>
          <a:lstStyle/>
          <a:p>
            <a:r>
              <a:rPr lang="en-IN" sz="3600" b="1" u="sng" dirty="0"/>
              <a:t>ADVANTAGES AND DISADVANTAGES</a:t>
            </a:r>
            <a:endParaRPr lang="en-IN" sz="3600" dirty="0"/>
          </a:p>
        </p:txBody>
      </p:sp>
      <p:cxnSp>
        <p:nvCxnSpPr>
          <p:cNvPr id="8" name="Straight Connector 7">
            <a:extLst>
              <a:ext uri="{FF2B5EF4-FFF2-40B4-BE49-F238E27FC236}">
                <a16:creationId xmlns:a16="http://schemas.microsoft.com/office/drawing/2014/main" id="{F3FE7592-2FF7-E763-B86A-ECF601BDF7C2}"/>
              </a:ext>
            </a:extLst>
          </p:cNvPr>
          <p:cNvCxnSpPr>
            <a:cxnSpLocks/>
          </p:cNvCxnSpPr>
          <p:nvPr/>
        </p:nvCxnSpPr>
        <p:spPr>
          <a:xfrm>
            <a:off x="5556738" y="1063690"/>
            <a:ext cx="0" cy="5695836"/>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3A471C1-0FD4-119B-562F-BC047C35E21D}"/>
              </a:ext>
            </a:extLst>
          </p:cNvPr>
          <p:cNvSpPr txBox="1"/>
          <p:nvPr/>
        </p:nvSpPr>
        <p:spPr>
          <a:xfrm>
            <a:off x="379828" y="888724"/>
            <a:ext cx="5894363" cy="584775"/>
          </a:xfrm>
          <a:prstGeom prst="rect">
            <a:avLst/>
          </a:prstGeom>
          <a:noFill/>
        </p:spPr>
        <p:txBody>
          <a:bodyPr wrap="square">
            <a:spAutoFit/>
          </a:bodyPr>
          <a:lstStyle/>
          <a:p>
            <a:r>
              <a:rPr lang="en-IN" sz="3200" u="sng" dirty="0">
                <a:latin typeface="Algerian" panose="04020705040A02060702" pitchFamily="82" charset="0"/>
              </a:rPr>
              <a:t>ADVANTAGES</a:t>
            </a:r>
          </a:p>
        </p:txBody>
      </p:sp>
      <p:sp>
        <p:nvSpPr>
          <p:cNvPr id="14" name="TextBox 13">
            <a:extLst>
              <a:ext uri="{FF2B5EF4-FFF2-40B4-BE49-F238E27FC236}">
                <a16:creationId xmlns:a16="http://schemas.microsoft.com/office/drawing/2014/main" id="{2019F684-06DD-F8BB-9B7A-4EA277488C93}"/>
              </a:ext>
            </a:extLst>
          </p:cNvPr>
          <p:cNvSpPr txBox="1"/>
          <p:nvPr/>
        </p:nvSpPr>
        <p:spPr>
          <a:xfrm>
            <a:off x="211015" y="2039815"/>
            <a:ext cx="4853354" cy="3816429"/>
          </a:xfrm>
          <a:prstGeom prst="rect">
            <a:avLst/>
          </a:prstGeom>
          <a:noFill/>
        </p:spPr>
        <p:txBody>
          <a:bodyPr wrap="square" rtlCol="0">
            <a:spAutoFit/>
          </a:bodyPr>
          <a:lstStyle/>
          <a:p>
            <a:r>
              <a:rPr lang="en-IN" sz="2800" dirty="0"/>
              <a:t>1. Data security</a:t>
            </a:r>
          </a:p>
          <a:p>
            <a:r>
              <a:rPr lang="en-IN" sz="2800" dirty="0"/>
              <a:t>2. Back up and store data</a:t>
            </a:r>
          </a:p>
          <a:p>
            <a:r>
              <a:rPr lang="en-IN" sz="2800" dirty="0"/>
              <a:t>3. </a:t>
            </a:r>
            <a:r>
              <a:rPr lang="en-IN" sz="2800" i="0" dirty="0">
                <a:solidFill>
                  <a:schemeClr val="tx1">
                    <a:lumMod val="95000"/>
                    <a:lumOff val="5000"/>
                  </a:schemeClr>
                </a:solidFill>
                <a:effectLst/>
                <a:latin typeface="erdana"/>
              </a:rPr>
              <a:t>Improved collaboration</a:t>
            </a:r>
          </a:p>
          <a:p>
            <a:r>
              <a:rPr lang="en-IN" sz="2800" dirty="0"/>
              <a:t>4.</a:t>
            </a:r>
            <a:r>
              <a:rPr lang="en-IN" sz="2800" i="0" dirty="0">
                <a:solidFill>
                  <a:schemeClr val="tx1">
                    <a:lumMod val="95000"/>
                    <a:lumOff val="5000"/>
                  </a:schemeClr>
                </a:solidFill>
                <a:effectLst/>
                <a:latin typeface="erdana"/>
              </a:rPr>
              <a:t> Excellent accessibility</a:t>
            </a:r>
          </a:p>
          <a:p>
            <a:r>
              <a:rPr lang="en-IN" sz="2800" dirty="0"/>
              <a:t>5. </a:t>
            </a:r>
            <a:r>
              <a:rPr lang="en-IN" sz="2800" i="0" dirty="0">
                <a:effectLst/>
                <a:latin typeface="erdana"/>
              </a:rPr>
              <a:t>Low maintenance cost</a:t>
            </a:r>
          </a:p>
          <a:p>
            <a:r>
              <a:rPr lang="en-IN" sz="2800" dirty="0">
                <a:latin typeface="erdana"/>
              </a:rPr>
              <a:t>6. </a:t>
            </a:r>
            <a:r>
              <a:rPr lang="en-IN" sz="2800" i="0" dirty="0">
                <a:effectLst/>
                <a:latin typeface="erdana"/>
              </a:rPr>
              <a:t>Mobility</a:t>
            </a:r>
          </a:p>
          <a:p>
            <a:r>
              <a:rPr lang="en-IN" sz="2800" dirty="0">
                <a:latin typeface="erdana"/>
              </a:rPr>
              <a:t>7. </a:t>
            </a:r>
            <a:r>
              <a:rPr lang="en-IN" sz="2800" i="0" dirty="0">
                <a:effectLst/>
                <a:latin typeface="erdana"/>
              </a:rPr>
              <a:t>Unlimited storage capacity</a:t>
            </a:r>
          </a:p>
          <a:p>
            <a:r>
              <a:rPr lang="en-IN" sz="2800" dirty="0">
                <a:latin typeface="erdana"/>
              </a:rPr>
              <a:t>8. </a:t>
            </a:r>
            <a:r>
              <a:rPr lang="en-IN" sz="2800" i="0" dirty="0">
                <a:effectLst/>
                <a:latin typeface="erdana"/>
              </a:rPr>
              <a:t> Data security</a:t>
            </a:r>
          </a:p>
          <a:p>
            <a:endParaRPr lang="en-IN" dirty="0"/>
          </a:p>
        </p:txBody>
      </p:sp>
      <p:sp>
        <p:nvSpPr>
          <p:cNvPr id="16" name="TextBox 15">
            <a:extLst>
              <a:ext uri="{FF2B5EF4-FFF2-40B4-BE49-F238E27FC236}">
                <a16:creationId xmlns:a16="http://schemas.microsoft.com/office/drawing/2014/main" id="{23130A46-31BA-3057-5905-E42DCCEBCDD9}"/>
              </a:ext>
            </a:extLst>
          </p:cNvPr>
          <p:cNvSpPr txBox="1"/>
          <p:nvPr/>
        </p:nvSpPr>
        <p:spPr>
          <a:xfrm>
            <a:off x="6482275" y="887941"/>
            <a:ext cx="6656363" cy="584775"/>
          </a:xfrm>
          <a:prstGeom prst="rect">
            <a:avLst/>
          </a:prstGeom>
          <a:noFill/>
        </p:spPr>
        <p:txBody>
          <a:bodyPr wrap="square">
            <a:spAutoFit/>
          </a:bodyPr>
          <a:lstStyle/>
          <a:p>
            <a:r>
              <a:rPr lang="en-IN" sz="3200" u="sng" dirty="0">
                <a:latin typeface="Algerian" panose="04020705040A02060702" pitchFamily="82" charset="0"/>
              </a:rPr>
              <a:t>DISADVANTAGES</a:t>
            </a:r>
          </a:p>
        </p:txBody>
      </p:sp>
      <p:sp>
        <p:nvSpPr>
          <p:cNvPr id="17" name="TextBox 16">
            <a:extLst>
              <a:ext uri="{FF2B5EF4-FFF2-40B4-BE49-F238E27FC236}">
                <a16:creationId xmlns:a16="http://schemas.microsoft.com/office/drawing/2014/main" id="{8A515B27-C842-8958-CE9E-543E20FA42DA}"/>
              </a:ext>
            </a:extLst>
          </p:cNvPr>
          <p:cNvSpPr txBox="1"/>
          <p:nvPr/>
        </p:nvSpPr>
        <p:spPr>
          <a:xfrm>
            <a:off x="5908431" y="2039815"/>
            <a:ext cx="5598941" cy="1815882"/>
          </a:xfrm>
          <a:prstGeom prst="rect">
            <a:avLst/>
          </a:prstGeom>
          <a:noFill/>
        </p:spPr>
        <p:txBody>
          <a:bodyPr wrap="square" rtlCol="0">
            <a:spAutoFit/>
          </a:bodyPr>
          <a:lstStyle/>
          <a:p>
            <a:r>
              <a:rPr lang="en-IN" sz="2800" dirty="0"/>
              <a:t>1.</a:t>
            </a:r>
            <a:r>
              <a:rPr lang="en-IN" sz="2800" b="0" i="0" dirty="0">
                <a:effectLst/>
                <a:latin typeface="erdana"/>
              </a:rPr>
              <a:t> Internet Connectivity</a:t>
            </a:r>
          </a:p>
          <a:p>
            <a:r>
              <a:rPr lang="en-IN" sz="2800" dirty="0"/>
              <a:t>2. </a:t>
            </a:r>
            <a:r>
              <a:rPr lang="en-IN" sz="2800" b="0" i="0" dirty="0">
                <a:effectLst/>
                <a:latin typeface="erdana"/>
              </a:rPr>
              <a:t>Limited Control</a:t>
            </a:r>
          </a:p>
          <a:p>
            <a:r>
              <a:rPr lang="en-IN" sz="2800" dirty="0">
                <a:latin typeface="erdana"/>
              </a:rPr>
              <a:t>3. </a:t>
            </a:r>
            <a:r>
              <a:rPr lang="en-IN" sz="2800" b="0" i="0" dirty="0">
                <a:effectLst/>
                <a:latin typeface="erdana"/>
              </a:rPr>
              <a:t>Security</a:t>
            </a:r>
          </a:p>
          <a:p>
            <a:r>
              <a:rPr lang="en-IN" sz="2800" dirty="0">
                <a:latin typeface="erdana"/>
              </a:rPr>
              <a:t>4. </a:t>
            </a:r>
            <a:r>
              <a:rPr lang="en-IN" sz="2800" b="0" i="0" dirty="0">
                <a:effectLst/>
                <a:latin typeface="erdana"/>
              </a:rPr>
              <a:t>Vendor lock-in</a:t>
            </a:r>
            <a:endParaRPr lang="en-IN" sz="2800" dirty="0"/>
          </a:p>
        </p:txBody>
      </p:sp>
      <p:cxnSp>
        <p:nvCxnSpPr>
          <p:cNvPr id="4" name="Straight Connector 3">
            <a:extLst>
              <a:ext uri="{FF2B5EF4-FFF2-40B4-BE49-F238E27FC236}">
                <a16:creationId xmlns:a16="http://schemas.microsoft.com/office/drawing/2014/main" id="{F6CC2AF6-0AC0-9F81-E415-F81D50C067A9}"/>
              </a:ext>
            </a:extLst>
          </p:cNvPr>
          <p:cNvCxnSpPr>
            <a:cxnSpLocks/>
          </p:cNvCxnSpPr>
          <p:nvPr/>
        </p:nvCxnSpPr>
        <p:spPr>
          <a:xfrm>
            <a:off x="5556738" y="1063690"/>
            <a:ext cx="0" cy="5695836"/>
          </a:xfrm>
          <a:prstGeom prst="line">
            <a:avLst/>
          </a:prstGeom>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9B9397FF-5637-0945-4B66-90A128032215}"/>
              </a:ext>
            </a:extLst>
          </p:cNvPr>
          <p:cNvSpPr/>
          <p:nvPr/>
        </p:nvSpPr>
        <p:spPr>
          <a:xfrm>
            <a:off x="11089236" y="6389396"/>
            <a:ext cx="989040" cy="327693"/>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u="sng" dirty="0">
                <a:solidFill>
                  <a:schemeClr val="tx1"/>
                </a:solidFill>
                <a:hlinkClick r:id="rId2" action="ppaction://hlinksldjump">
                  <a:extLst>
                    <a:ext uri="{A12FA001-AC4F-418D-AE19-62706E023703}">
                      <ahyp:hlinkClr xmlns:ahyp="http://schemas.microsoft.com/office/drawing/2018/hyperlinkcolor" val="tx"/>
                    </a:ext>
                  </a:extLst>
                </a:hlinkClick>
              </a:rPr>
              <a:t>back</a:t>
            </a:r>
            <a:endParaRPr lang="en-IN" i="1" u="sng" dirty="0">
              <a:solidFill>
                <a:schemeClr val="tx1"/>
              </a:solidFill>
            </a:endParaRPr>
          </a:p>
        </p:txBody>
      </p:sp>
    </p:spTree>
    <p:extLst>
      <p:ext uri="{BB962C8B-B14F-4D97-AF65-F5344CB8AC3E}">
        <p14:creationId xmlns:p14="http://schemas.microsoft.com/office/powerpoint/2010/main" val="832129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A081E-C46C-F8D7-51C8-CC24E8538A42}"/>
              </a:ext>
            </a:extLst>
          </p:cNvPr>
          <p:cNvSpPr>
            <a:spLocks noGrp="1"/>
          </p:cNvSpPr>
          <p:nvPr>
            <p:ph type="ctrTitle"/>
          </p:nvPr>
        </p:nvSpPr>
        <p:spPr>
          <a:xfrm>
            <a:off x="1650609" y="-200000"/>
            <a:ext cx="9144000" cy="2387600"/>
          </a:xfrm>
        </p:spPr>
        <p:txBody>
          <a:bodyPr>
            <a:normAutofit/>
          </a:bodyPr>
          <a:lstStyle/>
          <a:p>
            <a:r>
              <a:rPr lang="en-IN" dirty="0">
                <a:latin typeface="Algerian" panose="04020705040A02060702" pitchFamily="82" charset="0"/>
              </a:rPr>
              <a:t>DATA BASE</a:t>
            </a:r>
          </a:p>
        </p:txBody>
      </p:sp>
      <p:sp>
        <p:nvSpPr>
          <p:cNvPr id="3" name="Subtitle 2">
            <a:extLst>
              <a:ext uri="{FF2B5EF4-FFF2-40B4-BE49-F238E27FC236}">
                <a16:creationId xmlns:a16="http://schemas.microsoft.com/office/drawing/2014/main" id="{057EA232-5A07-A659-7ACF-881DBB94F7A7}"/>
              </a:ext>
            </a:extLst>
          </p:cNvPr>
          <p:cNvSpPr>
            <a:spLocks noGrp="1"/>
          </p:cNvSpPr>
          <p:nvPr>
            <p:ph type="subTitle" idx="1"/>
          </p:nvPr>
        </p:nvSpPr>
        <p:spPr>
          <a:xfrm>
            <a:off x="5195668" y="2505077"/>
            <a:ext cx="9144000" cy="1655762"/>
          </a:xfrm>
        </p:spPr>
        <p:txBody>
          <a:bodyPr>
            <a:normAutofit/>
          </a:bodyPr>
          <a:lstStyle/>
          <a:p>
            <a:r>
              <a:rPr lang="en-IN" sz="2800" dirty="0" err="1">
                <a:latin typeface="Algerian" panose="04020705040A02060702" pitchFamily="82" charset="0"/>
              </a:rPr>
              <a:t>Yashasvi</a:t>
            </a:r>
            <a:r>
              <a:rPr lang="en-IN" sz="2800" dirty="0">
                <a:latin typeface="Algerian" panose="04020705040A02060702" pitchFamily="82" charset="0"/>
              </a:rPr>
              <a:t> </a:t>
            </a:r>
            <a:r>
              <a:rPr lang="en-IN" sz="2800" dirty="0" err="1">
                <a:latin typeface="Algerian" panose="04020705040A02060702" pitchFamily="82" charset="0"/>
              </a:rPr>
              <a:t>Borda</a:t>
            </a:r>
            <a:endParaRPr lang="en-IN" sz="2800" dirty="0">
              <a:latin typeface="Algerian" panose="04020705040A02060702" pitchFamily="82" charset="0"/>
            </a:endParaRPr>
          </a:p>
        </p:txBody>
      </p:sp>
      <p:pic>
        <p:nvPicPr>
          <p:cNvPr id="6" name="Picture 5">
            <a:extLst>
              <a:ext uri="{FF2B5EF4-FFF2-40B4-BE49-F238E27FC236}">
                <a16:creationId xmlns:a16="http://schemas.microsoft.com/office/drawing/2014/main" id="{9982C8D4-6B22-BDF1-4275-94963CFFC949}"/>
              </a:ext>
            </a:extLst>
          </p:cNvPr>
          <p:cNvPicPr>
            <a:picLocks noChangeAspect="1"/>
          </p:cNvPicPr>
          <p:nvPr/>
        </p:nvPicPr>
        <p:blipFill>
          <a:blip r:embed="rId2"/>
          <a:stretch>
            <a:fillRect/>
          </a:stretch>
        </p:blipFill>
        <p:spPr>
          <a:xfrm>
            <a:off x="8721183" y="738598"/>
            <a:ext cx="1496650" cy="1655762"/>
          </a:xfrm>
          <a:prstGeom prst="rect">
            <a:avLst/>
          </a:prstGeom>
        </p:spPr>
      </p:pic>
    </p:spTree>
    <p:extLst>
      <p:ext uri="{BB962C8B-B14F-4D97-AF65-F5344CB8AC3E}">
        <p14:creationId xmlns:p14="http://schemas.microsoft.com/office/powerpoint/2010/main" val="1831779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763</TotalTime>
  <Words>1771</Words>
  <Application>Microsoft Office PowerPoint</Application>
  <PresentationFormat>Widescreen</PresentationFormat>
  <Paragraphs>224</Paragraphs>
  <Slides>36</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36</vt:i4>
      </vt:variant>
    </vt:vector>
  </HeadingPairs>
  <TitlesOfParts>
    <vt:vector size="52" baseType="lpstr">
      <vt:lpstr>Algerian</vt:lpstr>
      <vt:lpstr>Arial</vt:lpstr>
      <vt:lpstr>Calibri</vt:lpstr>
      <vt:lpstr>Calibri Light</vt:lpstr>
      <vt:lpstr>Castellar</vt:lpstr>
      <vt:lpstr>Edwardian Script ITC</vt:lpstr>
      <vt:lpstr>erdana</vt:lpstr>
      <vt:lpstr>Franklin Gothic Book</vt:lpstr>
      <vt:lpstr>Google Sans</vt:lpstr>
      <vt:lpstr>Google Sans Text</vt:lpstr>
      <vt:lpstr>Sitka Banner</vt:lpstr>
      <vt:lpstr>Sitka Small</vt:lpstr>
      <vt:lpstr>Verdana</vt:lpstr>
      <vt:lpstr>Wingdings</vt:lpstr>
      <vt:lpstr>ZohoPuvi</vt:lpstr>
      <vt:lpstr>Office Theme</vt:lpstr>
      <vt:lpstr>PowerPoint Presentation</vt:lpstr>
      <vt:lpstr>Group members name</vt:lpstr>
      <vt:lpstr>Cloud computing </vt:lpstr>
      <vt:lpstr>INTRODUCTION :</vt:lpstr>
      <vt:lpstr>PowerPoint Presentation</vt:lpstr>
      <vt:lpstr>What is cloud ?</vt:lpstr>
      <vt:lpstr>Cloud computing</vt:lpstr>
      <vt:lpstr>PowerPoint Presentation</vt:lpstr>
      <vt:lpstr>DATA 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Volatile memory :</vt:lpstr>
      <vt:lpstr>ADVANTAGES AND DISADVANTAGES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disha</dc:creator>
  <cp:lastModifiedBy>Meet Borda</cp:lastModifiedBy>
  <cp:revision>35</cp:revision>
  <dcterms:created xsi:type="dcterms:W3CDTF">2022-12-03T12:56:44Z</dcterms:created>
  <dcterms:modified xsi:type="dcterms:W3CDTF">2022-12-13T02:27:56Z</dcterms:modified>
</cp:coreProperties>
</file>